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1e3471b0d3_2_7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g31e3471b0d3_2_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5787944a52_0_2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g35787944a52_0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391190e2856_1_72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g391190e2856_1_7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0" name="Shape 1220"/>
        <p:cNvGrpSpPr/>
        <p:nvPr/>
      </p:nvGrpSpPr>
      <p:grpSpPr>
        <a:xfrm>
          <a:off x="0" y="0"/>
          <a:ext cx="0" cy="0"/>
          <a:chOff x="0" y="0"/>
          <a:chExt cx="0" cy="0"/>
        </a:xfrm>
      </p:grpSpPr>
      <p:sp>
        <p:nvSpPr>
          <p:cNvPr id="1221" name="Google Shape;1221;g35efe90f0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2" name="Google Shape;1222;g35efe90f0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 name="Shape 1282"/>
        <p:cNvGrpSpPr/>
        <p:nvPr/>
      </p:nvGrpSpPr>
      <p:grpSpPr>
        <a:xfrm>
          <a:off x="0" y="0"/>
          <a:ext cx="0" cy="0"/>
          <a:chOff x="0" y="0"/>
          <a:chExt cx="0" cy="0"/>
        </a:xfrm>
      </p:grpSpPr>
      <p:sp>
        <p:nvSpPr>
          <p:cNvPr id="1283" name="Google Shape;1283;g3a9a0dc5dc6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4" name="Google Shape;1284;g3a9a0dc5dc6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8" name="Shape 1398"/>
        <p:cNvGrpSpPr/>
        <p:nvPr/>
      </p:nvGrpSpPr>
      <p:grpSpPr>
        <a:xfrm>
          <a:off x="0" y="0"/>
          <a:ext cx="0" cy="0"/>
          <a:chOff x="0" y="0"/>
          <a:chExt cx="0" cy="0"/>
        </a:xfrm>
      </p:grpSpPr>
      <p:sp>
        <p:nvSpPr>
          <p:cNvPr id="1399" name="Google Shape;1399;g35efe90f0fd_2_1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g35efe90f0fd_2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0" name="Shape 1460"/>
        <p:cNvGrpSpPr/>
        <p:nvPr/>
      </p:nvGrpSpPr>
      <p:grpSpPr>
        <a:xfrm>
          <a:off x="0" y="0"/>
          <a:ext cx="0" cy="0"/>
          <a:chOff x="0" y="0"/>
          <a:chExt cx="0" cy="0"/>
        </a:xfrm>
      </p:grpSpPr>
      <p:sp>
        <p:nvSpPr>
          <p:cNvPr id="1461" name="Google Shape;1461;g35efe90f0fd_2_3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g35efe90f0fd_2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35efe90f0fd_2_5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g35efe90f0fd_2_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0" name="Shape 1690"/>
        <p:cNvGrpSpPr/>
        <p:nvPr/>
      </p:nvGrpSpPr>
      <p:grpSpPr>
        <a:xfrm>
          <a:off x="0" y="0"/>
          <a:ext cx="0" cy="0"/>
          <a:chOff x="0" y="0"/>
          <a:chExt cx="0" cy="0"/>
        </a:xfrm>
      </p:grpSpPr>
      <p:sp>
        <p:nvSpPr>
          <p:cNvPr id="1691" name="Google Shape;1691;g35efe90f0fd_2_7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g35efe90f0fd_2_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4" name="Shape 1814"/>
        <p:cNvGrpSpPr/>
        <p:nvPr/>
      </p:nvGrpSpPr>
      <p:grpSpPr>
        <a:xfrm>
          <a:off x="0" y="0"/>
          <a:ext cx="0" cy="0"/>
          <a:chOff x="0" y="0"/>
          <a:chExt cx="0" cy="0"/>
        </a:xfrm>
      </p:grpSpPr>
      <p:sp>
        <p:nvSpPr>
          <p:cNvPr id="1815" name="Google Shape;1815;g35efe90f0fd_2_9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g35efe90f0fd_2_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1" name="Shape 1931"/>
        <p:cNvGrpSpPr/>
        <p:nvPr/>
      </p:nvGrpSpPr>
      <p:grpSpPr>
        <a:xfrm>
          <a:off x="0" y="0"/>
          <a:ext cx="0" cy="0"/>
          <a:chOff x="0" y="0"/>
          <a:chExt cx="0" cy="0"/>
        </a:xfrm>
      </p:grpSpPr>
      <p:sp>
        <p:nvSpPr>
          <p:cNvPr id="1932" name="Google Shape;1932;g35efe90f0fd_2_11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g35efe90f0fd_2_1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1e3471b0d3_2_8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g31e3471b0d3_2_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8" name="Shape 2048"/>
        <p:cNvGrpSpPr/>
        <p:nvPr/>
      </p:nvGrpSpPr>
      <p:grpSpPr>
        <a:xfrm>
          <a:off x="0" y="0"/>
          <a:ext cx="0" cy="0"/>
          <a:chOff x="0" y="0"/>
          <a:chExt cx="0" cy="0"/>
        </a:xfrm>
      </p:grpSpPr>
      <p:sp>
        <p:nvSpPr>
          <p:cNvPr id="2049" name="Google Shape;2049;g35efe90f0fd_2_12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g35efe90f0fd_2_1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3" name="Shape 2163"/>
        <p:cNvGrpSpPr/>
        <p:nvPr/>
      </p:nvGrpSpPr>
      <p:grpSpPr>
        <a:xfrm>
          <a:off x="0" y="0"/>
          <a:ext cx="0" cy="0"/>
          <a:chOff x="0" y="0"/>
          <a:chExt cx="0" cy="0"/>
        </a:xfrm>
      </p:grpSpPr>
      <p:sp>
        <p:nvSpPr>
          <p:cNvPr id="2164" name="Google Shape;2164;g35efe90f0fd_2_14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g35efe90f0fd_2_1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8" name="Shape 2278"/>
        <p:cNvGrpSpPr/>
        <p:nvPr/>
      </p:nvGrpSpPr>
      <p:grpSpPr>
        <a:xfrm>
          <a:off x="0" y="0"/>
          <a:ext cx="0" cy="0"/>
          <a:chOff x="0" y="0"/>
          <a:chExt cx="0" cy="0"/>
        </a:xfrm>
      </p:grpSpPr>
      <p:sp>
        <p:nvSpPr>
          <p:cNvPr id="2279" name="Google Shape;2279;g35efe90f0fd_2_18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g35efe90f0fd_2_1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4" name="Shape 2394"/>
        <p:cNvGrpSpPr/>
        <p:nvPr/>
      </p:nvGrpSpPr>
      <p:grpSpPr>
        <a:xfrm>
          <a:off x="0" y="0"/>
          <a:ext cx="0" cy="0"/>
          <a:chOff x="0" y="0"/>
          <a:chExt cx="0" cy="0"/>
        </a:xfrm>
      </p:grpSpPr>
      <p:sp>
        <p:nvSpPr>
          <p:cNvPr id="2395" name="Google Shape;2395;g3579688d7a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6" name="Google Shape;2396;g3579688d7a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5787944a52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g35787944a5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3579ddbdd83_1_7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g3579ddbdd83_1_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3579ddbdd83_0_1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g3579ddbdd83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3579ddbdd83_0_2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g3579ddbdd83_0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391190e2856_1_2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g391190e2856_1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391190e2856_1_4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g391190e2856_1_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3579ddbdd83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3579ddbdd83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57" name="Shape 57"/>
        <p:cNvGrpSpPr/>
        <p:nvPr/>
      </p:nvGrpSpPr>
      <p:grpSpPr>
        <a:xfrm>
          <a:off x="0" y="0"/>
          <a:ext cx="0" cy="0"/>
          <a:chOff x="0" y="0"/>
          <a:chExt cx="0" cy="0"/>
        </a:xfrm>
      </p:grpSpPr>
      <p:sp>
        <p:nvSpPr>
          <p:cNvPr id="58" name="Google Shape;58;p14"/>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9" name="Google Shape;59;p14"/>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60" name="Google Shape;60;p1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1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2" name="Google Shape;62;p1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63" name="Shape 63"/>
        <p:cNvGrpSpPr/>
        <p:nvPr/>
      </p:nvGrpSpPr>
      <p:grpSpPr>
        <a:xfrm>
          <a:off x="0" y="0"/>
          <a:ext cx="0" cy="0"/>
          <a:chOff x="0" y="0"/>
          <a:chExt cx="0" cy="0"/>
        </a:xfrm>
      </p:grpSpPr>
      <p:sp>
        <p:nvSpPr>
          <p:cNvPr id="64" name="Google Shape;64;p1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5" name="Google Shape;65;p15"/>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6" name="Google Shape;66;p1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7" name="Google Shape;67;p1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8" name="Google Shape;68;p1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69" name="Shape 69"/>
        <p:cNvGrpSpPr/>
        <p:nvPr/>
      </p:nvGrpSpPr>
      <p:grpSpPr>
        <a:xfrm>
          <a:off x="0" y="0"/>
          <a:ext cx="0" cy="0"/>
          <a:chOff x="0" y="0"/>
          <a:chExt cx="0" cy="0"/>
        </a:xfrm>
      </p:grpSpPr>
      <p:sp>
        <p:nvSpPr>
          <p:cNvPr id="70" name="Google Shape;70;p16"/>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1" name="Google Shape;71;p16"/>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72" name="Google Shape;72;p1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3" name="Google Shape;73;p1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4" name="Google Shape;74;p1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75" name="Shape 75"/>
        <p:cNvGrpSpPr/>
        <p:nvPr/>
      </p:nvGrpSpPr>
      <p:grpSpPr>
        <a:xfrm>
          <a:off x="0" y="0"/>
          <a:ext cx="0" cy="0"/>
          <a:chOff x="0" y="0"/>
          <a:chExt cx="0" cy="0"/>
        </a:xfrm>
      </p:grpSpPr>
      <p:sp>
        <p:nvSpPr>
          <p:cNvPr id="76" name="Google Shape;76;p1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7" name="Google Shape;77;p17"/>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8" name="Google Shape;78;p17"/>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9" name="Google Shape;79;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1" name="Google Shape;81;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82" name="Shape 82"/>
        <p:cNvGrpSpPr/>
        <p:nvPr/>
      </p:nvGrpSpPr>
      <p:grpSpPr>
        <a:xfrm>
          <a:off x="0" y="0"/>
          <a:ext cx="0" cy="0"/>
          <a:chOff x="0" y="0"/>
          <a:chExt cx="0" cy="0"/>
        </a:xfrm>
      </p:grpSpPr>
      <p:sp>
        <p:nvSpPr>
          <p:cNvPr id="83" name="Google Shape;83;p18"/>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4" name="Google Shape;84;p18"/>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5" name="Google Shape;85;p18"/>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6" name="Google Shape;86;p18"/>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7" name="Google Shape;87;p18"/>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8" name="Google Shape;88;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 name="Google Shape;90;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91" name="Shape 91"/>
        <p:cNvGrpSpPr/>
        <p:nvPr/>
      </p:nvGrpSpPr>
      <p:grpSpPr>
        <a:xfrm>
          <a:off x="0" y="0"/>
          <a:ext cx="0" cy="0"/>
          <a:chOff x="0" y="0"/>
          <a:chExt cx="0" cy="0"/>
        </a:xfrm>
      </p:grpSpPr>
      <p:sp>
        <p:nvSpPr>
          <p:cNvPr id="92" name="Google Shape;92;p19"/>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3" name="Google Shape;93;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4" name="Google Shape;94;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5" name="Google Shape;95;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96" name="Shape 96"/>
        <p:cNvGrpSpPr/>
        <p:nvPr/>
      </p:nvGrpSpPr>
      <p:grpSpPr>
        <a:xfrm>
          <a:off x="0" y="0"/>
          <a:ext cx="0" cy="0"/>
          <a:chOff x="0" y="0"/>
          <a:chExt cx="0" cy="0"/>
        </a:xfrm>
      </p:grpSpPr>
      <p:sp>
        <p:nvSpPr>
          <p:cNvPr id="97" name="Google Shape;97;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9" name="Google Shape;99;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00" name="Shape 100"/>
        <p:cNvGrpSpPr/>
        <p:nvPr/>
      </p:nvGrpSpPr>
      <p:grpSpPr>
        <a:xfrm>
          <a:off x="0" y="0"/>
          <a:ext cx="0" cy="0"/>
          <a:chOff x="0" y="0"/>
          <a:chExt cx="0" cy="0"/>
        </a:xfrm>
      </p:grpSpPr>
      <p:sp>
        <p:nvSpPr>
          <p:cNvPr id="101" name="Google Shape;101;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2" name="Google Shape;102;p21"/>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03" name="Google Shape;103;p21"/>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04" name="Google Shape;104;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6" name="Google Shape;106;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07" name="Shape 107"/>
        <p:cNvGrpSpPr/>
        <p:nvPr/>
      </p:nvGrpSpPr>
      <p:grpSpPr>
        <a:xfrm>
          <a:off x="0" y="0"/>
          <a:ext cx="0" cy="0"/>
          <a:chOff x="0" y="0"/>
          <a:chExt cx="0" cy="0"/>
        </a:xfrm>
      </p:grpSpPr>
      <p:sp>
        <p:nvSpPr>
          <p:cNvPr id="108" name="Google Shape;108;p22"/>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9" name="Google Shape;109;p22"/>
          <p:cNvSpPr/>
          <p:nvPr>
            <p:ph idx="2" type="pic"/>
          </p:nvPr>
        </p:nvSpPr>
        <p:spPr>
          <a:xfrm>
            <a:off x="3887391" y="740569"/>
            <a:ext cx="4629150" cy="3655219"/>
          </a:xfrm>
          <a:prstGeom prst="rect">
            <a:avLst/>
          </a:prstGeom>
          <a:noFill/>
          <a:ln>
            <a:noFill/>
          </a:ln>
        </p:spPr>
      </p:sp>
      <p:sp>
        <p:nvSpPr>
          <p:cNvPr id="110" name="Google Shape;110;p22"/>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1" name="Google Shape;111;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3" name="Google Shape;113;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14" name="Shape 114"/>
        <p:cNvGrpSpPr/>
        <p:nvPr/>
      </p:nvGrpSpPr>
      <p:grpSpPr>
        <a:xfrm>
          <a:off x="0" y="0"/>
          <a:ext cx="0" cy="0"/>
          <a:chOff x="0" y="0"/>
          <a:chExt cx="0" cy="0"/>
        </a:xfrm>
      </p:grpSpPr>
      <p:sp>
        <p:nvSpPr>
          <p:cNvPr id="115" name="Google Shape;115;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6" name="Google Shape;116;p23"/>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7" name="Google Shape;117;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8" name="Google Shape;118;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9" name="Google Shape;119;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20" name="Shape 120"/>
        <p:cNvGrpSpPr/>
        <p:nvPr/>
      </p:nvGrpSpPr>
      <p:grpSpPr>
        <a:xfrm>
          <a:off x="0" y="0"/>
          <a:ext cx="0" cy="0"/>
          <a:chOff x="0" y="0"/>
          <a:chExt cx="0" cy="0"/>
        </a:xfrm>
      </p:grpSpPr>
      <p:sp>
        <p:nvSpPr>
          <p:cNvPr id="121" name="Google Shape;121;p24"/>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2" name="Google Shape;122;p24"/>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3" name="Google Shape;123;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5" name="Google Shape;125;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2.xml"/><Relationship Id="rId12" Type="http://schemas.openxmlformats.org/officeDocument/2006/relationships/slideLayout" Target="../slideLayouts/slideLayout22.xml"/><Relationship Id="rId1" Type="http://schemas.openxmlformats.org/officeDocument/2006/relationships/image" Target="../media/image9.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pic>
        <p:nvPicPr>
          <p:cNvPr descr="Icono&#10;&#10;Descripción generada automáticamente" id="56" name="Google Shape;56;p13"/>
          <p:cNvPicPr preferRelativeResize="0"/>
          <p:nvPr/>
        </p:nvPicPr>
        <p:blipFill rotWithShape="1">
          <a:blip r:embed="rId1">
            <a:alphaModFix/>
          </a:blip>
          <a:srcRect b="0" l="0" r="0" t="0"/>
          <a:stretch/>
        </p:blipFill>
        <p:spPr>
          <a:xfrm>
            <a:off x="8463600" y="4463100"/>
            <a:ext cx="680400" cy="6804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hyperlink" Target="http://drive.google.com/file/d/1Rf8_8xa9ENxA61Z-Wgzyn2WggDdc1W6x/view" TargetMode="External"/><Relationship Id="rId4" Type="http://schemas.openxmlformats.org/officeDocument/2006/relationships/image" Target="../media/image17.jpg"/><Relationship Id="rId5" Type="http://schemas.openxmlformats.org/officeDocument/2006/relationships/hyperlink" Target="http://drive.google.com/file/d/1On3YF9mFer-SE0UOa8MZC-FnUr1BO37y/view" TargetMode="External"/><Relationship Id="rId6" Type="http://schemas.openxmlformats.org/officeDocument/2006/relationships/image" Target="../media/image1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5"/>
          <p:cNvSpPr txBox="1"/>
          <p:nvPr/>
        </p:nvSpPr>
        <p:spPr>
          <a:xfrm>
            <a:off x="1920445" y="1336165"/>
            <a:ext cx="5303110" cy="360008"/>
          </a:xfrm>
          <a:prstGeom prst="rect">
            <a:avLst/>
          </a:prstGeom>
          <a:noFill/>
          <a:ln>
            <a:noFill/>
          </a:ln>
        </p:spPr>
        <p:txBody>
          <a:bodyPr anchorCtr="0" anchor="t" bIns="33750" lIns="67500" spcFirstLastPara="1" rIns="67500" wrap="square" tIns="33750">
            <a:noAutofit/>
          </a:bodyPr>
          <a:lstStyle/>
          <a:p>
            <a:pPr indent="0" lvl="0" marL="0" marR="0" rtl="0" algn="ctr">
              <a:lnSpc>
                <a:spcPct val="100000"/>
              </a:lnSpc>
              <a:spcBef>
                <a:spcPts val="0"/>
              </a:spcBef>
              <a:spcAft>
                <a:spcPts val="0"/>
              </a:spcAft>
              <a:buNone/>
            </a:pPr>
            <a:r>
              <a:rPr b="1" lang="en" sz="2100">
                <a:solidFill>
                  <a:srgbClr val="26348B"/>
                </a:solidFill>
              </a:rPr>
              <a:t>PUESTA EN MARCHA DE </a:t>
            </a:r>
            <a:r>
              <a:rPr b="1" lang="en" sz="2100">
                <a:solidFill>
                  <a:srgbClr val="26348B"/>
                </a:solidFill>
              </a:rPr>
              <a:t>ESTACIÓN</a:t>
            </a:r>
            <a:r>
              <a:rPr b="1" lang="en" sz="2100">
                <a:solidFill>
                  <a:srgbClr val="26348B"/>
                </a:solidFill>
              </a:rPr>
              <a:t> “SORTING” </a:t>
            </a:r>
            <a:r>
              <a:rPr b="1" lang="en" sz="2100">
                <a:solidFill>
                  <a:srgbClr val="26348B"/>
                </a:solidFill>
              </a:rPr>
              <a:t>MÓDULO</a:t>
            </a:r>
            <a:r>
              <a:rPr b="1" lang="en" sz="2100">
                <a:solidFill>
                  <a:srgbClr val="26348B"/>
                </a:solidFill>
              </a:rPr>
              <a:t> DE FESTO</a:t>
            </a:r>
            <a:endParaRPr b="1" sz="2100">
              <a:solidFill>
                <a:srgbClr val="26348B"/>
              </a:solidFill>
            </a:endParaRPr>
          </a:p>
          <a:p>
            <a:pPr indent="0" lvl="0" marL="0" marR="0" rtl="0" algn="ctr">
              <a:lnSpc>
                <a:spcPct val="100000"/>
              </a:lnSpc>
              <a:spcBef>
                <a:spcPts val="0"/>
              </a:spcBef>
              <a:spcAft>
                <a:spcPts val="0"/>
              </a:spcAft>
              <a:buNone/>
            </a:pPr>
            <a:r>
              <a:t/>
            </a:r>
            <a:endParaRPr b="1" sz="2100">
              <a:solidFill>
                <a:srgbClr val="26348B"/>
              </a:solidFill>
            </a:endParaRPr>
          </a:p>
        </p:txBody>
      </p:sp>
      <p:sp>
        <p:nvSpPr>
          <p:cNvPr id="131" name="Google Shape;131;p25"/>
          <p:cNvSpPr txBox="1"/>
          <p:nvPr/>
        </p:nvSpPr>
        <p:spPr>
          <a:xfrm>
            <a:off x="1474534" y="131937"/>
            <a:ext cx="6189346" cy="310709"/>
          </a:xfrm>
          <a:prstGeom prst="rect">
            <a:avLst/>
          </a:prstGeom>
          <a:noFill/>
          <a:ln>
            <a:noFill/>
          </a:ln>
        </p:spPr>
        <p:txBody>
          <a:bodyPr anchorCtr="0" anchor="t" bIns="33750" lIns="67500" spcFirstLastPara="1" rIns="67500" wrap="square" tIns="33750">
            <a:noAutofit/>
          </a:bodyPr>
          <a:lstStyle/>
          <a:p>
            <a:pPr indent="0" lvl="0" marL="0" marR="0" rtl="0" algn="ctr">
              <a:lnSpc>
                <a:spcPct val="100000"/>
              </a:lnSpc>
              <a:spcBef>
                <a:spcPts val="0"/>
              </a:spcBef>
              <a:spcAft>
                <a:spcPts val="0"/>
              </a:spcAft>
              <a:buNone/>
            </a:pPr>
            <a:r>
              <a:rPr b="1" i="0" lang="en" sz="2000" u="none" cap="none" strike="noStrike">
                <a:solidFill>
                  <a:srgbClr val="26348B"/>
                </a:solidFill>
                <a:latin typeface="Arial"/>
                <a:ea typeface="Arial"/>
                <a:cs typeface="Arial"/>
                <a:sym typeface="Arial"/>
              </a:rPr>
              <a:t>Colegio de Huérfanos de Ferroviarios de Madrid</a:t>
            </a:r>
            <a:endParaRPr b="0" i="0" sz="2000" u="none" cap="none" strike="noStrike">
              <a:solidFill>
                <a:srgbClr val="26348B"/>
              </a:solidFill>
              <a:latin typeface="Arial"/>
              <a:ea typeface="Arial"/>
              <a:cs typeface="Arial"/>
              <a:sym typeface="Arial"/>
            </a:endParaRPr>
          </a:p>
        </p:txBody>
      </p:sp>
      <p:sp>
        <p:nvSpPr>
          <p:cNvPr id="132" name="Google Shape;132;p25"/>
          <p:cNvSpPr txBox="1"/>
          <p:nvPr/>
        </p:nvSpPr>
        <p:spPr>
          <a:xfrm>
            <a:off x="2559208" y="4206056"/>
            <a:ext cx="4020000" cy="579300"/>
          </a:xfrm>
          <a:prstGeom prst="rect">
            <a:avLst/>
          </a:prstGeom>
          <a:noFill/>
          <a:ln>
            <a:noFill/>
          </a:ln>
        </p:spPr>
        <p:txBody>
          <a:bodyPr anchorCtr="0" anchor="t" bIns="33750" lIns="67500" spcFirstLastPara="1" rIns="67500" wrap="square" tIns="33750">
            <a:noAutofit/>
          </a:bodyPr>
          <a:lstStyle/>
          <a:p>
            <a:pPr indent="0" lvl="0" marL="0" marR="0" rtl="0" algn="ctr">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Autor: </a:t>
            </a:r>
            <a:r>
              <a:rPr b="1" lang="en" sz="1100">
                <a:solidFill>
                  <a:schemeClr val="dk1"/>
                </a:solidFill>
              </a:rPr>
              <a:t>Sergio Pilonieta</a:t>
            </a:r>
            <a:endParaRPr b="1" i="0" sz="1100" u="none" cap="none" strike="noStrike">
              <a:solidFill>
                <a:srgbClr val="000000"/>
              </a:solidFill>
              <a:latin typeface="Arial"/>
              <a:ea typeface="Arial"/>
              <a:cs typeface="Arial"/>
              <a:sym typeface="Arial"/>
            </a:endParaRPr>
          </a:p>
        </p:txBody>
      </p:sp>
      <p:sp>
        <p:nvSpPr>
          <p:cNvPr id="133" name="Google Shape;133;p25"/>
          <p:cNvSpPr txBox="1"/>
          <p:nvPr/>
        </p:nvSpPr>
        <p:spPr>
          <a:xfrm>
            <a:off x="1429803" y="446269"/>
            <a:ext cx="6449220" cy="310709"/>
          </a:xfrm>
          <a:prstGeom prst="rect">
            <a:avLst/>
          </a:prstGeom>
          <a:noFill/>
          <a:ln>
            <a:noFill/>
          </a:ln>
        </p:spPr>
        <p:txBody>
          <a:bodyPr anchorCtr="0" anchor="t" bIns="33750" lIns="67500" spcFirstLastPara="1" rIns="67500" wrap="square" tIns="33750">
            <a:noAutofit/>
          </a:bodyPr>
          <a:lstStyle/>
          <a:p>
            <a:pPr indent="0" lvl="0" marL="0" marR="0" rtl="0" algn="ctr">
              <a:spcBef>
                <a:spcPts val="0"/>
              </a:spcBef>
              <a:spcAft>
                <a:spcPts val="0"/>
              </a:spcAft>
              <a:buNone/>
            </a:pPr>
            <a:r>
              <a:rPr b="1" i="0" lang="en" sz="2000" u="none" cap="none" strike="noStrike">
                <a:solidFill>
                  <a:srgbClr val="26348B"/>
                </a:solidFill>
                <a:latin typeface="Arial"/>
                <a:ea typeface="Arial"/>
                <a:cs typeface="Arial"/>
                <a:sym typeface="Arial"/>
              </a:rPr>
              <a:t>CHF Formación</a:t>
            </a:r>
            <a:endParaRPr sz="1100"/>
          </a:p>
        </p:txBody>
      </p:sp>
      <p:sp>
        <p:nvSpPr>
          <p:cNvPr id="134" name="Google Shape;134;p25"/>
          <p:cNvSpPr txBox="1"/>
          <p:nvPr/>
        </p:nvSpPr>
        <p:spPr>
          <a:xfrm>
            <a:off x="4225091" y="4785343"/>
            <a:ext cx="688238" cy="287550"/>
          </a:xfrm>
          <a:prstGeom prst="rect">
            <a:avLst/>
          </a:prstGeom>
          <a:noFill/>
          <a:ln>
            <a:noFill/>
          </a:ln>
        </p:spPr>
        <p:txBody>
          <a:bodyPr anchorCtr="0" anchor="t" bIns="33750" lIns="67500" spcFirstLastPara="1" rIns="67500" wrap="square" tIns="33750">
            <a:noAutofit/>
          </a:bodyPr>
          <a:lstStyle/>
          <a:p>
            <a:pPr indent="0" lvl="0" marL="0" marR="0" rtl="0" algn="ctr">
              <a:lnSpc>
                <a:spcPct val="100000"/>
              </a:lnSpc>
              <a:spcBef>
                <a:spcPts val="0"/>
              </a:spcBef>
              <a:spcAft>
                <a:spcPts val="0"/>
              </a:spcAft>
              <a:buNone/>
            </a:pPr>
            <a:r>
              <a:rPr b="1" i="0" lang="en" sz="1400" u="none" cap="none" strike="noStrike">
                <a:solidFill>
                  <a:srgbClr val="26348B"/>
                </a:solidFill>
                <a:latin typeface="Arial"/>
                <a:ea typeface="Arial"/>
                <a:cs typeface="Arial"/>
                <a:sym typeface="Arial"/>
              </a:rPr>
              <a:t>202</a:t>
            </a:r>
            <a:r>
              <a:rPr b="1" lang="en">
                <a:solidFill>
                  <a:srgbClr val="26348B"/>
                </a:solidFill>
              </a:rPr>
              <a:t>5</a:t>
            </a:r>
            <a:endParaRPr b="1" i="0" sz="1400" u="none" cap="none" strike="noStrike">
              <a:solidFill>
                <a:srgbClr val="26348B"/>
              </a:solidFill>
              <a:latin typeface="Arial"/>
              <a:ea typeface="Arial"/>
              <a:cs typeface="Arial"/>
              <a:sym typeface="Arial"/>
            </a:endParaRPr>
          </a:p>
        </p:txBody>
      </p:sp>
      <p:sp>
        <p:nvSpPr>
          <p:cNvPr id="135" name="Google Shape;135;p25"/>
          <p:cNvSpPr txBox="1"/>
          <p:nvPr/>
        </p:nvSpPr>
        <p:spPr>
          <a:xfrm>
            <a:off x="1378332" y="2000372"/>
            <a:ext cx="6381900" cy="711000"/>
          </a:xfrm>
          <a:prstGeom prst="rect">
            <a:avLst/>
          </a:prstGeom>
          <a:noFill/>
          <a:ln>
            <a:noFill/>
          </a:ln>
        </p:spPr>
        <p:txBody>
          <a:bodyPr anchorCtr="0" anchor="t" bIns="34275" lIns="68575" spcFirstLastPara="1" rIns="68575" wrap="square" tIns="34275">
            <a:spAutoFit/>
          </a:bodyPr>
          <a:lstStyle/>
          <a:p>
            <a:pPr indent="0" lvl="0" marL="0" rtl="0" algn="ctr">
              <a:lnSpc>
                <a:spcPct val="115000"/>
              </a:lnSpc>
              <a:spcBef>
                <a:spcPts val="0"/>
              </a:spcBef>
              <a:spcAft>
                <a:spcPts val="0"/>
              </a:spcAft>
              <a:buClr>
                <a:schemeClr val="dk1"/>
              </a:buClr>
              <a:buSzPts val="1100"/>
              <a:buFont typeface="Arial"/>
              <a:buNone/>
            </a:pPr>
            <a:r>
              <a:t/>
            </a:r>
            <a:endParaRPr sz="1800">
              <a:solidFill>
                <a:schemeClr val="dk1"/>
              </a:solidFill>
            </a:endParaRPr>
          </a:p>
          <a:p>
            <a:pPr indent="0" lvl="0" marL="0" marR="0" rtl="0" algn="ctr">
              <a:spcBef>
                <a:spcPts val="0"/>
              </a:spcBef>
              <a:spcAft>
                <a:spcPts val="0"/>
              </a:spcAft>
              <a:buNone/>
            </a:pPr>
            <a:r>
              <a:t/>
            </a:r>
            <a:endParaRPr b="1" sz="2100">
              <a:solidFill>
                <a:srgbClr val="FF0000"/>
              </a:solidFill>
            </a:endParaRPr>
          </a:p>
        </p:txBody>
      </p:sp>
      <p:pic>
        <p:nvPicPr>
          <p:cNvPr descr="Icono&#10;&#10;Descripción generada automáticamente" id="136" name="Google Shape;136;p25"/>
          <p:cNvPicPr preferRelativeResize="0"/>
          <p:nvPr/>
        </p:nvPicPr>
        <p:blipFill rotWithShape="1">
          <a:blip r:embed="rId3">
            <a:alphaModFix/>
          </a:blip>
          <a:srcRect b="0" l="0" r="0" t="0"/>
          <a:stretch/>
        </p:blipFill>
        <p:spPr>
          <a:xfrm>
            <a:off x="4029207" y="2821956"/>
            <a:ext cx="1080000" cy="1080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3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95" name="Google Shape;995;p34"/>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996" name="Google Shape;996;p34"/>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997" name="Google Shape;997;p3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98" name="Google Shape;998;p3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999" name="Google Shape;999;p3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000" name="Google Shape;1000;p3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001" name="Google Shape;1001;p3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02" name="Google Shape;1002;p34"/>
          <p:cNvSpPr/>
          <p:nvPr/>
        </p:nvSpPr>
        <p:spPr>
          <a:xfrm>
            <a:off x="3303931" y="540000"/>
            <a:ext cx="24300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4.Proceso</a:t>
            </a:r>
            <a:endParaRPr sz="1100"/>
          </a:p>
        </p:txBody>
      </p:sp>
      <p:sp>
        <p:nvSpPr>
          <p:cNvPr id="1003" name="Google Shape;1003;p34"/>
          <p:cNvSpPr/>
          <p:nvPr/>
        </p:nvSpPr>
        <p:spPr>
          <a:xfrm>
            <a:off x="318975" y="1735350"/>
            <a:ext cx="84549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a:solidFill>
                <a:srgbClr val="26348B"/>
              </a:solidFill>
            </a:endParaRPr>
          </a:p>
        </p:txBody>
      </p:sp>
      <p:sp>
        <p:nvSpPr>
          <p:cNvPr id="1004" name="Google Shape;1004;p3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05" name="Google Shape;1005;p34"/>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006" name="Google Shape;1006;p34"/>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007" name="Google Shape;1007;p34"/>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08" name="Google Shape;1008;p3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009" name="Google Shape;1009;p3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010" name="Google Shape;1010;p3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011" name="Google Shape;1011;p3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12" name="Google Shape;1012;p3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013" name="Google Shape;1013;p3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14" name="Google Shape;1014;p3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15" name="Google Shape;1015;p3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016" name="Google Shape;1016;p3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017" name="Google Shape;1017;p3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018" name="Google Shape;1018;p3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19" name="Google Shape;1019;p3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20" name="Google Shape;1020;p34"/>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021" name="Google Shape;1021;p34"/>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22" name="Google Shape;1022;p3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023" name="Google Shape;1023;p3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024" name="Google Shape;1024;p3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025" name="Google Shape;1025;p3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26" name="Google Shape;1026;p3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027" name="Google Shape;1027;p34"/>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28" name="Google Shape;1028;p34"/>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029" name="Google Shape;1029;p34"/>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030" name="Google Shape;1030;p34"/>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31" name="Google Shape;1031;p34"/>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032" name="Google Shape;1032;p34"/>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033" name="Google Shape;1033;p34"/>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034" name="Google Shape;1034;p34"/>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35" name="Google Shape;1035;p34"/>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036" name="Google Shape;1036;p3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37" name="Google Shape;1037;p3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38" name="Google Shape;1038;p3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039" name="Google Shape;1039;p3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040" name="Google Shape;1040;p3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041" name="Google Shape;1041;p3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42" name="Google Shape;1042;p3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43" name="Google Shape;1043;p34"/>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044" name="Google Shape;1044;p34"/>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45" name="Google Shape;1045;p3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046" name="Google Shape;1046;p3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047" name="Google Shape;1047;p3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1048" name="Google Shape;1048;p3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49" name="Google Shape;1049;p3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1050" name="Google Shape;1050;p34"/>
          <p:cNvSpPr txBox="1"/>
          <p:nvPr/>
        </p:nvSpPr>
        <p:spPr>
          <a:xfrm>
            <a:off x="318975" y="953425"/>
            <a:ext cx="7877700" cy="457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300">
                <a:solidFill>
                  <a:srgbClr val="26348B"/>
                </a:solidFill>
              </a:rPr>
              <a:t>La pieza entra por el conveyor</a:t>
            </a:r>
            <a:r>
              <a:rPr lang="en" sz="1300">
                <a:solidFill>
                  <a:srgbClr val="26348B"/>
                </a:solidFill>
              </a:rPr>
              <a:t> desde la estación anterior (o manualmente).</a:t>
            </a:r>
            <a:endParaRPr sz="1300">
              <a:solidFill>
                <a:srgbClr val="26348B"/>
              </a:solidFill>
            </a:endParaRPr>
          </a:p>
          <a:p>
            <a:pPr indent="0" lvl="0" marL="0" rtl="0" algn="l">
              <a:lnSpc>
                <a:spcPct val="115000"/>
              </a:lnSpc>
              <a:spcBef>
                <a:spcPts val="600"/>
              </a:spcBef>
              <a:spcAft>
                <a:spcPts val="0"/>
              </a:spcAft>
              <a:buNone/>
            </a:pPr>
            <a:r>
              <a:rPr b="1" lang="en" sz="1300">
                <a:solidFill>
                  <a:srgbClr val="26348B"/>
                </a:solidFill>
              </a:rPr>
              <a:t>B0 – Sensor difuso de presencia (1K1)</a:t>
            </a:r>
            <a:endParaRPr sz="1300">
              <a:solidFill>
                <a:srgbClr val="26348B"/>
              </a:solidFill>
            </a:endParaRPr>
          </a:p>
          <a:p>
            <a:pPr indent="-311150" lvl="0" marL="457200" rtl="0" algn="l">
              <a:lnSpc>
                <a:spcPct val="115000"/>
              </a:lnSpc>
              <a:spcBef>
                <a:spcPts val="2100"/>
              </a:spcBef>
              <a:spcAft>
                <a:spcPts val="0"/>
              </a:spcAft>
              <a:buClr>
                <a:srgbClr val="26348B"/>
              </a:buClr>
              <a:buSzPts val="1300"/>
              <a:buChar char="●"/>
            </a:pPr>
            <a:r>
              <a:rPr lang="en" sz="1300">
                <a:solidFill>
                  <a:srgbClr val="26348B"/>
                </a:solidFill>
              </a:rPr>
              <a:t>Detecta que la pieza ha llegado al punto de clasificación.</a:t>
            </a:r>
            <a:endParaRPr sz="1300">
              <a:solidFill>
                <a:srgbClr val="26348B"/>
              </a:solidFill>
            </a:endParaRPr>
          </a:p>
          <a:p>
            <a:pPr indent="-311150" lvl="0" marL="457200" rtl="0" algn="l">
              <a:lnSpc>
                <a:spcPct val="115000"/>
              </a:lnSpc>
              <a:spcBef>
                <a:spcPts val="0"/>
              </a:spcBef>
              <a:spcAft>
                <a:spcPts val="0"/>
              </a:spcAft>
              <a:buClr>
                <a:srgbClr val="26348B"/>
              </a:buClr>
              <a:buSzPts val="1300"/>
              <a:buChar char="●"/>
            </a:pPr>
            <a:r>
              <a:rPr lang="en" sz="1300">
                <a:solidFill>
                  <a:srgbClr val="26348B"/>
                </a:solidFill>
              </a:rPr>
              <a:t>Cuando B0 = 1 → hay un timer para clasificar con precisión.</a:t>
            </a:r>
            <a:endParaRPr sz="1300">
              <a:solidFill>
                <a:srgbClr val="26348B"/>
              </a:solidFill>
            </a:endParaRPr>
          </a:p>
          <a:p>
            <a:pPr indent="0" lvl="0" marL="0" rtl="0" algn="l">
              <a:lnSpc>
                <a:spcPct val="115000"/>
              </a:lnSpc>
              <a:spcBef>
                <a:spcPts val="900"/>
              </a:spcBef>
              <a:spcAft>
                <a:spcPts val="0"/>
              </a:spcAft>
              <a:buNone/>
            </a:pPr>
            <a:r>
              <a:rPr b="1" lang="en" sz="1300">
                <a:solidFill>
                  <a:srgbClr val="26348B"/>
                </a:solidFill>
              </a:rPr>
              <a:t>B1 – Sensor de identificación (1K2)</a:t>
            </a:r>
            <a:endParaRPr b="1" sz="1300">
              <a:solidFill>
                <a:srgbClr val="26348B"/>
              </a:solidFill>
            </a:endParaRPr>
          </a:p>
          <a:p>
            <a:pPr indent="-311150" lvl="0" marL="457200" rtl="0" algn="l">
              <a:lnSpc>
                <a:spcPct val="115000"/>
              </a:lnSpc>
              <a:spcBef>
                <a:spcPts val="1500"/>
              </a:spcBef>
              <a:spcAft>
                <a:spcPts val="0"/>
              </a:spcAft>
              <a:buClr>
                <a:srgbClr val="26348B"/>
              </a:buClr>
              <a:buSzPts val="1300"/>
              <a:buChar char="●"/>
            </a:pPr>
            <a:r>
              <a:rPr lang="en" sz="1300">
                <a:solidFill>
                  <a:srgbClr val="26348B"/>
                </a:solidFill>
              </a:rPr>
              <a:t>Normalmente es un sensor óptico de color (rojo/negro/blanco) o capacitivo (detecta metal/no metal).</a:t>
            </a:r>
            <a:endParaRPr sz="1300">
              <a:solidFill>
                <a:srgbClr val="26348B"/>
              </a:solidFill>
            </a:endParaRPr>
          </a:p>
          <a:p>
            <a:pPr indent="0" lvl="0" marL="0" rtl="0" algn="l">
              <a:lnSpc>
                <a:spcPct val="115000"/>
              </a:lnSpc>
              <a:spcBef>
                <a:spcPts val="900"/>
              </a:spcBef>
              <a:spcAft>
                <a:spcPts val="0"/>
              </a:spcAft>
              <a:buNone/>
            </a:pPr>
            <a:r>
              <a:rPr b="1" lang="en" sz="1300">
                <a:solidFill>
                  <a:srgbClr val="26348B"/>
                </a:solidFill>
              </a:rPr>
              <a:t>B3, B4, B5 – Sensores de nivel de llenado en las tolvas (reflectivos)</a:t>
            </a:r>
            <a:endParaRPr b="1" sz="1300">
              <a:solidFill>
                <a:srgbClr val="26348B"/>
              </a:solidFill>
            </a:endParaRPr>
          </a:p>
          <a:p>
            <a:pPr indent="-311150" lvl="0" marL="457200" rtl="0" algn="l">
              <a:lnSpc>
                <a:spcPct val="115000"/>
              </a:lnSpc>
              <a:spcBef>
                <a:spcPts val="1500"/>
              </a:spcBef>
              <a:spcAft>
                <a:spcPts val="0"/>
              </a:spcAft>
              <a:buClr>
                <a:srgbClr val="26348B"/>
              </a:buClr>
              <a:buSzPts val="1300"/>
              <a:buChar char="●"/>
            </a:pPr>
            <a:r>
              <a:rPr lang="en" sz="1300">
                <a:solidFill>
                  <a:srgbClr val="26348B"/>
                </a:solidFill>
              </a:rPr>
              <a:t>B3 → tolva 1 (ej. piezas metálicas)</a:t>
            </a:r>
            <a:endParaRPr sz="1300">
              <a:solidFill>
                <a:srgbClr val="26348B"/>
              </a:solidFill>
            </a:endParaRPr>
          </a:p>
          <a:p>
            <a:pPr indent="-311150" lvl="0" marL="457200" rtl="0" algn="l">
              <a:lnSpc>
                <a:spcPct val="115000"/>
              </a:lnSpc>
              <a:spcBef>
                <a:spcPts val="0"/>
              </a:spcBef>
              <a:spcAft>
                <a:spcPts val="0"/>
              </a:spcAft>
              <a:buClr>
                <a:srgbClr val="26348B"/>
              </a:buClr>
              <a:buSzPts val="1300"/>
              <a:buChar char="●"/>
            </a:pPr>
            <a:r>
              <a:rPr lang="en" sz="1300">
                <a:solidFill>
                  <a:srgbClr val="26348B"/>
                </a:solidFill>
              </a:rPr>
              <a:t>B4 → tolva 2 (ej. piezas rojas)</a:t>
            </a:r>
            <a:endParaRPr sz="1300">
              <a:solidFill>
                <a:srgbClr val="26348B"/>
              </a:solidFill>
            </a:endParaRPr>
          </a:p>
          <a:p>
            <a:pPr indent="-311150" lvl="0" marL="457200" rtl="0" algn="l">
              <a:lnSpc>
                <a:spcPct val="115000"/>
              </a:lnSpc>
              <a:spcBef>
                <a:spcPts val="0"/>
              </a:spcBef>
              <a:spcAft>
                <a:spcPts val="0"/>
              </a:spcAft>
              <a:buClr>
                <a:srgbClr val="26348B"/>
              </a:buClr>
              <a:buSzPts val="1300"/>
              <a:buChar char="●"/>
            </a:pPr>
            <a:r>
              <a:rPr lang="en" sz="1300">
                <a:solidFill>
                  <a:srgbClr val="26348B"/>
                </a:solidFill>
              </a:rPr>
              <a:t>B5 → tolva 3 (ej. piezas negras)</a:t>
            </a:r>
            <a:endParaRPr sz="1300">
              <a:solidFill>
                <a:srgbClr val="26348B"/>
              </a:solidFill>
            </a:endParaRPr>
          </a:p>
          <a:p>
            <a:pPr indent="-311150" lvl="0" marL="457200" rtl="0" algn="l">
              <a:lnSpc>
                <a:spcPct val="115000"/>
              </a:lnSpc>
              <a:spcBef>
                <a:spcPts val="0"/>
              </a:spcBef>
              <a:spcAft>
                <a:spcPts val="0"/>
              </a:spcAft>
              <a:buClr>
                <a:srgbClr val="26348B"/>
              </a:buClr>
              <a:buSzPts val="1300"/>
              <a:buChar char="●"/>
            </a:pPr>
            <a:r>
              <a:rPr lang="en" sz="1300">
                <a:solidFill>
                  <a:srgbClr val="26348B"/>
                </a:solidFill>
              </a:rPr>
              <a:t>Cada uno tiene un reflector enfrente; cuando la tolva se llena, el haz se interrumpe → sensor = 0 → esa tolva queda bloqueada.</a:t>
            </a:r>
            <a:endParaRPr sz="1300">
              <a:solidFill>
                <a:srgbClr val="26348B"/>
              </a:solidFill>
            </a:endParaRPr>
          </a:p>
          <a:p>
            <a:pPr indent="0" lvl="0" marL="457200" rtl="0" algn="l">
              <a:lnSpc>
                <a:spcPct val="115000"/>
              </a:lnSpc>
              <a:spcBef>
                <a:spcPts val="2100"/>
              </a:spcBef>
              <a:spcAft>
                <a:spcPts val="900"/>
              </a:spcAft>
              <a:buNone/>
            </a:pPr>
            <a:r>
              <a:t/>
            </a:r>
            <a:endParaRPr sz="1100">
              <a:solidFill>
                <a:schemeClr val="dk1"/>
              </a:solidFill>
            </a:endParaRPr>
          </a:p>
        </p:txBody>
      </p:sp>
      <p:sp>
        <p:nvSpPr>
          <p:cNvPr id="1051" name="Google Shape;1051;p3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52" name="Google Shape;1052;p34"/>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053" name="Google Shape;1053;p34"/>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054" name="Google Shape;1054;p3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55" name="Google Shape;1055;p3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056" name="Google Shape;1056;p3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057" name="Google Shape;1057;p3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058" name="Google Shape;1058;p3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59" name="Google Shape;1059;p3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60" name="Google Shape;1060;p34"/>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061" name="Google Shape;1061;p34"/>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062" name="Google Shape;1062;p34"/>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63" name="Google Shape;1063;p3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064" name="Google Shape;1064;p3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065" name="Google Shape;1065;p3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066" name="Google Shape;1066;p3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67" name="Google Shape;1067;p3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068" name="Google Shape;1068;p3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69" name="Google Shape;1069;p3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70" name="Google Shape;1070;p3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071" name="Google Shape;1071;p3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072" name="Google Shape;1072;p3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073" name="Google Shape;1073;p3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74" name="Google Shape;1074;p3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75" name="Google Shape;1075;p34"/>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076" name="Google Shape;1076;p34"/>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77" name="Google Shape;1077;p3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078" name="Google Shape;1078;p3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079" name="Google Shape;1079;p3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080" name="Google Shape;1080;p3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81" name="Google Shape;1081;p3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082" name="Google Shape;1082;p34"/>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83" name="Google Shape;1083;p34"/>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084" name="Google Shape;1084;p34"/>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085" name="Google Shape;1085;p34"/>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86" name="Google Shape;1086;p34"/>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087" name="Google Shape;1087;p34"/>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088" name="Google Shape;1088;p34"/>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089" name="Google Shape;1089;p34"/>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90" name="Google Shape;1090;p34"/>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091" name="Google Shape;1091;p3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92" name="Google Shape;1092;p3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093" name="Google Shape;1093;p3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094" name="Google Shape;1094;p3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095" name="Google Shape;1095;p3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096" name="Google Shape;1096;p3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097" name="Google Shape;1097;p3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098" name="Google Shape;1098;p34"/>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099" name="Google Shape;1099;p34"/>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00" name="Google Shape;1100;p3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101" name="Google Shape;1101;p3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102" name="Google Shape;1102;p3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1103" name="Google Shape;1103;p3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04" name="Google Shape;1104;p3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02"/>
                                        </p:tgtEl>
                                        <p:attrNameLst>
                                          <p:attrName>style.visibility</p:attrName>
                                        </p:attrNameLst>
                                      </p:cBhvr>
                                      <p:to>
                                        <p:strVal val="visible"/>
                                      </p:to>
                                    </p:set>
                                    <p:animEffect filter="fade" transition="in">
                                      <p:cBhvr>
                                        <p:cTn dur="1500"/>
                                        <p:tgtEl>
                                          <p:spTgt spid="10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3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10" name="Google Shape;1110;p35"/>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111" name="Google Shape;1111;p35"/>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112" name="Google Shape;1112;p3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13" name="Google Shape;1113;p3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114" name="Google Shape;1114;p3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115" name="Google Shape;1115;p3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116" name="Google Shape;1116;p3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17" name="Google Shape;1117;p35"/>
          <p:cNvSpPr/>
          <p:nvPr/>
        </p:nvSpPr>
        <p:spPr>
          <a:xfrm>
            <a:off x="3303931" y="540000"/>
            <a:ext cx="24300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4.Proceso</a:t>
            </a:r>
            <a:endParaRPr sz="1100"/>
          </a:p>
        </p:txBody>
      </p:sp>
      <p:sp>
        <p:nvSpPr>
          <p:cNvPr id="1118" name="Google Shape;1118;p35"/>
          <p:cNvSpPr/>
          <p:nvPr/>
        </p:nvSpPr>
        <p:spPr>
          <a:xfrm>
            <a:off x="318975" y="1735350"/>
            <a:ext cx="84549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a:solidFill>
                <a:srgbClr val="26348B"/>
              </a:solidFill>
            </a:endParaRPr>
          </a:p>
        </p:txBody>
      </p:sp>
      <p:sp>
        <p:nvSpPr>
          <p:cNvPr id="1119" name="Google Shape;1119;p3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20" name="Google Shape;1120;p35"/>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121" name="Google Shape;1121;p35"/>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122" name="Google Shape;1122;p35"/>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23" name="Google Shape;1123;p3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124" name="Google Shape;1124;p3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125" name="Google Shape;1125;p3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126" name="Google Shape;1126;p3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27" name="Google Shape;1127;p3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128" name="Google Shape;1128;p3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29" name="Google Shape;1129;p3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30" name="Google Shape;1130;p3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131" name="Google Shape;1131;p3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132" name="Google Shape;1132;p3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133" name="Google Shape;1133;p3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34" name="Google Shape;1134;p3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35" name="Google Shape;1135;p35"/>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136" name="Google Shape;1136;p35"/>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37" name="Google Shape;1137;p3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138" name="Google Shape;1138;p3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139" name="Google Shape;1139;p3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140" name="Google Shape;1140;p3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41" name="Google Shape;1141;p3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142" name="Google Shape;1142;p35"/>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43" name="Google Shape;1143;p35"/>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144" name="Google Shape;1144;p35"/>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145" name="Google Shape;1145;p35"/>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46" name="Google Shape;1146;p35"/>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147" name="Google Shape;1147;p35"/>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148" name="Google Shape;1148;p35"/>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149" name="Google Shape;1149;p35"/>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50" name="Google Shape;1150;p35"/>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151" name="Google Shape;1151;p3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52" name="Google Shape;1152;p3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53" name="Google Shape;1153;p3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154" name="Google Shape;1154;p3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155" name="Google Shape;1155;p3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156" name="Google Shape;1156;p3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57" name="Google Shape;1157;p3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58" name="Google Shape;1158;p35"/>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159" name="Google Shape;1159;p35"/>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60" name="Google Shape;1160;p3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161" name="Google Shape;1161;p3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162" name="Google Shape;1162;p3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1163" name="Google Shape;1163;p3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64" name="Google Shape;1164;p3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1165" name="Google Shape;1165;p35"/>
          <p:cNvSpPr txBox="1"/>
          <p:nvPr/>
        </p:nvSpPr>
        <p:spPr>
          <a:xfrm>
            <a:off x="387000" y="774675"/>
            <a:ext cx="7877700" cy="4299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2100"/>
              </a:spcBef>
              <a:spcAft>
                <a:spcPts val="0"/>
              </a:spcAft>
              <a:buNone/>
            </a:pPr>
            <a:r>
              <a:t/>
            </a:r>
            <a:endParaRPr sz="1300">
              <a:solidFill>
                <a:srgbClr val="26348B"/>
              </a:solidFill>
            </a:endParaRPr>
          </a:p>
          <a:p>
            <a:pPr indent="0" lvl="0" marL="0" rtl="0" algn="l">
              <a:lnSpc>
                <a:spcPct val="115000"/>
              </a:lnSpc>
              <a:spcBef>
                <a:spcPts val="900"/>
              </a:spcBef>
              <a:spcAft>
                <a:spcPts val="0"/>
              </a:spcAft>
              <a:buNone/>
            </a:pPr>
            <a:r>
              <a:rPr b="1" lang="en" sz="1300">
                <a:solidFill>
                  <a:srgbClr val="26348B"/>
                </a:solidFill>
              </a:rPr>
              <a:t>El PLC decide</a:t>
            </a:r>
            <a:r>
              <a:rPr lang="en" sz="1300">
                <a:solidFill>
                  <a:srgbClr val="26348B"/>
                </a:solidFill>
              </a:rPr>
              <a:t> según la tabla de clasificación:</a:t>
            </a:r>
            <a:br>
              <a:rPr lang="en" sz="1300">
                <a:solidFill>
                  <a:srgbClr val="26348B"/>
                </a:solidFill>
              </a:rPr>
            </a:br>
            <a:r>
              <a:rPr lang="en" sz="1300">
                <a:solidFill>
                  <a:srgbClr val="26348B"/>
                </a:solidFill>
              </a:rPr>
              <a:t>Ejemplo típico:</a:t>
            </a:r>
            <a:endParaRPr sz="1300">
              <a:solidFill>
                <a:srgbClr val="26348B"/>
              </a:solidFill>
            </a:endParaRPr>
          </a:p>
          <a:p>
            <a:pPr indent="-311150" lvl="0" marL="457200" rtl="0" algn="l">
              <a:lnSpc>
                <a:spcPct val="115000"/>
              </a:lnSpc>
              <a:spcBef>
                <a:spcPts val="1500"/>
              </a:spcBef>
              <a:spcAft>
                <a:spcPts val="0"/>
              </a:spcAft>
              <a:buClr>
                <a:srgbClr val="26348B"/>
              </a:buClr>
              <a:buSzPts val="1300"/>
              <a:buChar char="●"/>
            </a:pPr>
            <a:r>
              <a:rPr lang="en" sz="1300">
                <a:solidFill>
                  <a:srgbClr val="26348B"/>
                </a:solidFill>
              </a:rPr>
              <a:t>Pieza metálica → tolva 1 (si B3 = 1)</a:t>
            </a:r>
            <a:endParaRPr sz="1300">
              <a:solidFill>
                <a:srgbClr val="26348B"/>
              </a:solidFill>
            </a:endParaRPr>
          </a:p>
          <a:p>
            <a:pPr indent="-311150" lvl="0" marL="457200" rtl="0" algn="l">
              <a:lnSpc>
                <a:spcPct val="115000"/>
              </a:lnSpc>
              <a:spcBef>
                <a:spcPts val="0"/>
              </a:spcBef>
              <a:spcAft>
                <a:spcPts val="0"/>
              </a:spcAft>
              <a:buClr>
                <a:srgbClr val="26348B"/>
              </a:buClr>
              <a:buSzPts val="1300"/>
              <a:buChar char="●"/>
            </a:pPr>
            <a:r>
              <a:rPr lang="en" sz="1300">
                <a:solidFill>
                  <a:srgbClr val="26348B"/>
                </a:solidFill>
              </a:rPr>
              <a:t>Pieza roja → tolva 2 (si B4 = 1)</a:t>
            </a:r>
            <a:endParaRPr sz="1300">
              <a:solidFill>
                <a:srgbClr val="26348B"/>
              </a:solidFill>
            </a:endParaRPr>
          </a:p>
          <a:p>
            <a:pPr indent="-311150" lvl="0" marL="457200" rtl="0" algn="l">
              <a:lnSpc>
                <a:spcPct val="115000"/>
              </a:lnSpc>
              <a:spcBef>
                <a:spcPts val="0"/>
              </a:spcBef>
              <a:spcAft>
                <a:spcPts val="0"/>
              </a:spcAft>
              <a:buClr>
                <a:srgbClr val="26348B"/>
              </a:buClr>
              <a:buSzPts val="1300"/>
              <a:buChar char="●"/>
            </a:pPr>
            <a:r>
              <a:rPr lang="en" sz="1300">
                <a:solidFill>
                  <a:srgbClr val="26348B"/>
                </a:solidFill>
              </a:rPr>
              <a:t>Pieza negra → tolva 3 (salida/eyector)</a:t>
            </a:r>
            <a:endParaRPr sz="1300">
              <a:solidFill>
                <a:srgbClr val="26348B"/>
              </a:solidFill>
            </a:endParaRPr>
          </a:p>
          <a:p>
            <a:pPr indent="0" lvl="0" marL="0" rtl="0" algn="l">
              <a:lnSpc>
                <a:spcPct val="115000"/>
              </a:lnSpc>
              <a:spcBef>
                <a:spcPts val="900"/>
              </a:spcBef>
              <a:spcAft>
                <a:spcPts val="0"/>
              </a:spcAft>
              <a:buNone/>
            </a:pPr>
            <a:r>
              <a:rPr b="1" lang="en" sz="1300">
                <a:solidFill>
                  <a:srgbClr val="26348B"/>
                </a:solidFill>
              </a:rPr>
              <a:t>Actuación</a:t>
            </a:r>
            <a:endParaRPr b="1" sz="1300">
              <a:solidFill>
                <a:srgbClr val="26348B"/>
              </a:solidFill>
            </a:endParaRPr>
          </a:p>
          <a:p>
            <a:pPr indent="-311150" lvl="0" marL="457200" rtl="0" algn="l">
              <a:lnSpc>
                <a:spcPct val="115000"/>
              </a:lnSpc>
              <a:spcBef>
                <a:spcPts val="1500"/>
              </a:spcBef>
              <a:spcAft>
                <a:spcPts val="0"/>
              </a:spcAft>
              <a:buClr>
                <a:srgbClr val="26348B"/>
              </a:buClr>
              <a:buSzPts val="1300"/>
              <a:buChar char="●"/>
            </a:pPr>
            <a:r>
              <a:rPr lang="en" sz="1300">
                <a:solidFill>
                  <a:srgbClr val="26348B"/>
                </a:solidFill>
              </a:rPr>
              <a:t>Q1 → cilindro </a:t>
            </a:r>
            <a:r>
              <a:rPr lang="en" sz="1300">
                <a:solidFill>
                  <a:srgbClr val="26348B"/>
                </a:solidFill>
              </a:rPr>
              <a:t>queue</a:t>
            </a:r>
            <a:r>
              <a:rPr lang="en" sz="1300">
                <a:solidFill>
                  <a:srgbClr val="26348B"/>
                </a:solidFill>
              </a:rPr>
              <a:t> da paso al sitio distribuidor</a:t>
            </a:r>
            <a:endParaRPr sz="1300">
              <a:solidFill>
                <a:srgbClr val="26348B"/>
              </a:solidFill>
            </a:endParaRPr>
          </a:p>
          <a:p>
            <a:pPr indent="-311150" lvl="0" marL="457200" rtl="0" algn="l">
              <a:lnSpc>
                <a:spcPct val="115000"/>
              </a:lnSpc>
              <a:spcBef>
                <a:spcPts val="0"/>
              </a:spcBef>
              <a:spcAft>
                <a:spcPts val="0"/>
              </a:spcAft>
              <a:buClr>
                <a:srgbClr val="26348B"/>
              </a:buClr>
              <a:buSzPts val="1300"/>
              <a:buChar char="●"/>
            </a:pPr>
            <a:r>
              <a:rPr lang="en" sz="1300">
                <a:solidFill>
                  <a:srgbClr val="26348B"/>
                </a:solidFill>
              </a:rPr>
              <a:t>Q2 → servo</a:t>
            </a:r>
            <a:endParaRPr sz="1300">
              <a:solidFill>
                <a:srgbClr val="26348B"/>
              </a:solidFill>
            </a:endParaRPr>
          </a:p>
          <a:p>
            <a:pPr indent="-311150" lvl="0" marL="457200" rtl="0" algn="l">
              <a:lnSpc>
                <a:spcPct val="115000"/>
              </a:lnSpc>
              <a:spcBef>
                <a:spcPts val="0"/>
              </a:spcBef>
              <a:spcAft>
                <a:spcPts val="0"/>
              </a:spcAft>
              <a:buClr>
                <a:srgbClr val="26348B"/>
              </a:buClr>
              <a:buSzPts val="1300"/>
              <a:buChar char="●"/>
            </a:pPr>
            <a:r>
              <a:rPr lang="en" sz="1300">
                <a:solidFill>
                  <a:srgbClr val="26348B"/>
                </a:solidFill>
              </a:rPr>
              <a:t>Q3 → servo 2 </a:t>
            </a:r>
            <a:endParaRPr sz="1300">
              <a:solidFill>
                <a:srgbClr val="26348B"/>
              </a:solidFill>
            </a:endParaRPr>
          </a:p>
          <a:p>
            <a:pPr indent="-311150" lvl="0" marL="457200" rtl="0" algn="l">
              <a:lnSpc>
                <a:spcPct val="115000"/>
              </a:lnSpc>
              <a:spcBef>
                <a:spcPts val="0"/>
              </a:spcBef>
              <a:spcAft>
                <a:spcPts val="0"/>
              </a:spcAft>
              <a:buClr>
                <a:srgbClr val="26348B"/>
              </a:buClr>
              <a:buSzPts val="1300"/>
              <a:buChar char="●"/>
            </a:pPr>
            <a:r>
              <a:rPr lang="en" sz="1300">
                <a:solidFill>
                  <a:srgbClr val="26348B"/>
                </a:solidFill>
              </a:rPr>
              <a:t>Solo se activa el deflector correspondiente durante 1–2 segundos y vuelve a posición inicial.</a:t>
            </a:r>
            <a:endParaRPr sz="1300">
              <a:solidFill>
                <a:srgbClr val="26348B"/>
              </a:solidFill>
            </a:endParaRPr>
          </a:p>
          <a:p>
            <a:pPr indent="0" lvl="0" marL="0" rtl="0" algn="l">
              <a:lnSpc>
                <a:spcPct val="115000"/>
              </a:lnSpc>
              <a:spcBef>
                <a:spcPts val="900"/>
              </a:spcBef>
              <a:spcAft>
                <a:spcPts val="0"/>
              </a:spcAft>
              <a:buNone/>
            </a:pPr>
            <a:r>
              <a:rPr b="1" lang="en" sz="1300">
                <a:solidFill>
                  <a:srgbClr val="26348B"/>
                </a:solidFill>
              </a:rPr>
              <a:t>Fin del ciclo</a:t>
            </a:r>
            <a:endParaRPr b="1" sz="1300">
              <a:solidFill>
                <a:srgbClr val="26348B"/>
              </a:solidFill>
            </a:endParaRPr>
          </a:p>
          <a:p>
            <a:pPr indent="-311150" lvl="0" marL="457200" rtl="0" algn="l">
              <a:lnSpc>
                <a:spcPct val="115000"/>
              </a:lnSpc>
              <a:spcBef>
                <a:spcPts val="1500"/>
              </a:spcBef>
              <a:spcAft>
                <a:spcPts val="0"/>
              </a:spcAft>
              <a:buClr>
                <a:srgbClr val="26348B"/>
              </a:buClr>
              <a:buSzPts val="1300"/>
              <a:buChar char="●"/>
            </a:pPr>
            <a:r>
              <a:rPr lang="en" sz="1300">
                <a:solidFill>
                  <a:srgbClr val="26348B"/>
                </a:solidFill>
              </a:rPr>
              <a:t>El conveyor arranca de nuevo (o espera la siguiente pieza).</a:t>
            </a:r>
            <a:endParaRPr sz="1300">
              <a:solidFill>
                <a:srgbClr val="26348B"/>
              </a:solidFill>
            </a:endParaRPr>
          </a:p>
          <a:p>
            <a:pPr indent="-311150" lvl="0" marL="457200" rtl="0" algn="l">
              <a:lnSpc>
                <a:spcPct val="115000"/>
              </a:lnSpc>
              <a:spcBef>
                <a:spcPts val="0"/>
              </a:spcBef>
              <a:spcAft>
                <a:spcPts val="0"/>
              </a:spcAft>
              <a:buClr>
                <a:srgbClr val="26348B"/>
              </a:buClr>
              <a:buSzPts val="1300"/>
              <a:buChar char="●"/>
            </a:pPr>
            <a:r>
              <a:rPr lang="en" sz="1300">
                <a:solidFill>
                  <a:srgbClr val="26348B"/>
                </a:solidFill>
              </a:rPr>
              <a:t>B0 vuelve a 0 cuando la pieza ya salió.</a:t>
            </a:r>
            <a:endParaRPr sz="1300">
              <a:solidFill>
                <a:srgbClr val="26348B"/>
              </a:solidFill>
            </a:endParaRPr>
          </a:p>
        </p:txBody>
      </p:sp>
      <p:sp>
        <p:nvSpPr>
          <p:cNvPr id="1166" name="Google Shape;1166;p3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67" name="Google Shape;1167;p35"/>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168" name="Google Shape;1168;p35"/>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169" name="Google Shape;1169;p3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70" name="Google Shape;1170;p3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171" name="Google Shape;1171;p3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172" name="Google Shape;1172;p3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173" name="Google Shape;1173;p3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74" name="Google Shape;1174;p3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75" name="Google Shape;1175;p35"/>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176" name="Google Shape;1176;p35"/>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177" name="Google Shape;1177;p35"/>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78" name="Google Shape;1178;p3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179" name="Google Shape;1179;p3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180" name="Google Shape;1180;p3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181" name="Google Shape;1181;p3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82" name="Google Shape;1182;p3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183" name="Google Shape;1183;p3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84" name="Google Shape;1184;p3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85" name="Google Shape;1185;p3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186" name="Google Shape;1186;p3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187" name="Google Shape;1187;p3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188" name="Google Shape;1188;p3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89" name="Google Shape;1189;p3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90" name="Google Shape;1190;p35"/>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191" name="Google Shape;1191;p35"/>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192" name="Google Shape;1192;p3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193" name="Google Shape;1193;p3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194" name="Google Shape;1194;p3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195" name="Google Shape;1195;p3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196" name="Google Shape;1196;p3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197" name="Google Shape;1197;p35"/>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198" name="Google Shape;1198;p35"/>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199" name="Google Shape;1199;p35"/>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200" name="Google Shape;1200;p35"/>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01" name="Google Shape;1201;p35"/>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202" name="Google Shape;1202;p35"/>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203" name="Google Shape;1203;p35"/>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204" name="Google Shape;1204;p35"/>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205" name="Google Shape;1205;p35"/>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206" name="Google Shape;1206;p3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207" name="Google Shape;1207;p3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08" name="Google Shape;1208;p3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209" name="Google Shape;1209;p3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210" name="Google Shape;1210;p3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211" name="Google Shape;1211;p3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212" name="Google Shape;1212;p3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213" name="Google Shape;1213;p35"/>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214" name="Google Shape;1214;p35"/>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15" name="Google Shape;1215;p3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216" name="Google Shape;1216;p3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217" name="Google Shape;1217;p3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1218" name="Google Shape;1218;p3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219" name="Google Shape;1219;p3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17"/>
                                        </p:tgtEl>
                                        <p:attrNameLst>
                                          <p:attrName>style.visibility</p:attrName>
                                        </p:attrNameLst>
                                      </p:cBhvr>
                                      <p:to>
                                        <p:strVal val="visible"/>
                                      </p:to>
                                    </p:set>
                                    <p:animEffect filter="fade" transition="in">
                                      <p:cBhvr>
                                        <p:cTn dur="1500"/>
                                        <p:tgtEl>
                                          <p:spTgt spid="11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3" name="Shape 1223"/>
        <p:cNvGrpSpPr/>
        <p:nvPr/>
      </p:nvGrpSpPr>
      <p:grpSpPr>
        <a:xfrm>
          <a:off x="0" y="0"/>
          <a:ext cx="0" cy="0"/>
          <a:chOff x="0" y="0"/>
          <a:chExt cx="0" cy="0"/>
        </a:xfrm>
      </p:grpSpPr>
      <p:sp>
        <p:nvSpPr>
          <p:cNvPr id="1224" name="Google Shape;1224;p36"/>
          <p:cNvSpPr txBox="1"/>
          <p:nvPr>
            <p:ph idx="1" type="subTitle"/>
          </p:nvPr>
        </p:nvSpPr>
        <p:spPr>
          <a:xfrm>
            <a:off x="934950" y="1141675"/>
            <a:ext cx="7274100" cy="14961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en" sz="1300">
                <a:solidFill>
                  <a:srgbClr val="26348B"/>
                </a:solidFill>
                <a:latin typeface="Arial"/>
                <a:ea typeface="Arial"/>
                <a:cs typeface="Arial"/>
                <a:sym typeface="Arial"/>
              </a:rPr>
              <a:t>En esta imagen podemos observar un módulo de festo diferenciador de colores. A continuación en la imagen de la derecha podemos observar el mismo módulo con sus respectivos pilotos de señalización, su pulsador de START, su pulsador de STOP y su llave de accionamiento.</a:t>
            </a:r>
            <a:endParaRPr sz="1300">
              <a:solidFill>
                <a:srgbClr val="26348B"/>
              </a:solidFill>
              <a:latin typeface="Arial"/>
              <a:ea typeface="Arial"/>
              <a:cs typeface="Arial"/>
              <a:sym typeface="Arial"/>
            </a:endParaRPr>
          </a:p>
        </p:txBody>
      </p:sp>
      <p:sp>
        <p:nvSpPr>
          <p:cNvPr id="1225" name="Google Shape;1225;p3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226" name="Google Shape;1226;p36"/>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227" name="Google Shape;1227;p36"/>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228" name="Google Shape;1228;p3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29" name="Google Shape;1229;p3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230" name="Google Shape;1230;p3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231" name="Google Shape;1231;p3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232" name="Google Shape;1232;p3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233" name="Google Shape;1233;p3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234" name="Google Shape;1234;p36"/>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235" name="Google Shape;1235;p36"/>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236" name="Google Shape;1236;p36"/>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37" name="Google Shape;1237;p3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238" name="Google Shape;1238;p3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239" name="Google Shape;1239;p3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240" name="Google Shape;1240;p3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241" name="Google Shape;1241;p3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242" name="Google Shape;1242;p36"/>
          <p:cNvSpPr/>
          <p:nvPr/>
        </p:nvSpPr>
        <p:spPr>
          <a:xfrm>
            <a:off x="1114050" y="540000"/>
            <a:ext cx="69159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5.Estación</a:t>
            </a:r>
            <a:endParaRPr sz="1100"/>
          </a:p>
        </p:txBody>
      </p:sp>
      <p:sp>
        <p:nvSpPr>
          <p:cNvPr id="1243" name="Google Shape;1243;p3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244" name="Google Shape;1244;p3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45" name="Google Shape;1245;p3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246" name="Google Shape;1246;p3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247" name="Google Shape;1247;p3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248" name="Google Shape;1248;p3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249" name="Google Shape;1249;p3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250" name="Google Shape;1250;p36"/>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251" name="Google Shape;1251;p36"/>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52" name="Google Shape;1252;p3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253" name="Google Shape;1253;p3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254" name="Google Shape;1254;p3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255" name="Google Shape;1255;p3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256" name="Google Shape;1256;p3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257" name="Google Shape;1257;p36"/>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258" name="Google Shape;1258;p36"/>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259" name="Google Shape;1259;p36"/>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260" name="Google Shape;1260;p36"/>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61" name="Google Shape;1261;p36"/>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262" name="Google Shape;1262;p36"/>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263" name="Google Shape;1263;p36"/>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264" name="Google Shape;1264;p36"/>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265" name="Google Shape;1265;p36"/>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266" name="Google Shape;1266;p3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267" name="Google Shape;1267;p3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68" name="Google Shape;1268;p3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269" name="Google Shape;1269;p3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270" name="Google Shape;1270;p3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271" name="Google Shape;1271;p3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272" name="Google Shape;1272;p3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273" name="Google Shape;1273;p36"/>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274" name="Google Shape;1274;p36"/>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75" name="Google Shape;1275;p3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276" name="Google Shape;1276;p3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277" name="Google Shape;1277;p3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5.Estación</a:t>
            </a:r>
            <a:endParaRPr sz="1100">
              <a:solidFill>
                <a:srgbClr val="26348B"/>
              </a:solidFill>
            </a:endParaRPr>
          </a:p>
        </p:txBody>
      </p:sp>
      <p:sp>
        <p:nvSpPr>
          <p:cNvPr id="1278" name="Google Shape;1278;p3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279" name="Google Shape;1279;p3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pic>
        <p:nvPicPr>
          <p:cNvPr id="1280" name="Google Shape;1280;p36"/>
          <p:cNvPicPr preferRelativeResize="0"/>
          <p:nvPr/>
        </p:nvPicPr>
        <p:blipFill>
          <a:blip r:embed="rId3">
            <a:alphaModFix/>
          </a:blip>
          <a:stretch>
            <a:fillRect/>
          </a:stretch>
        </p:blipFill>
        <p:spPr>
          <a:xfrm>
            <a:off x="704438" y="1826950"/>
            <a:ext cx="4489868" cy="2991100"/>
          </a:xfrm>
          <a:prstGeom prst="rect">
            <a:avLst/>
          </a:prstGeom>
          <a:noFill/>
          <a:ln>
            <a:noFill/>
          </a:ln>
        </p:spPr>
      </p:pic>
      <p:pic>
        <p:nvPicPr>
          <p:cNvPr id="1281" name="Google Shape;1281;p36" title="Captura de pantalla 2025-11-25 132733.png"/>
          <p:cNvPicPr preferRelativeResize="0"/>
          <p:nvPr/>
        </p:nvPicPr>
        <p:blipFill>
          <a:blip r:embed="rId4">
            <a:alphaModFix/>
          </a:blip>
          <a:stretch>
            <a:fillRect/>
          </a:stretch>
        </p:blipFill>
        <p:spPr>
          <a:xfrm>
            <a:off x="5447724" y="1826950"/>
            <a:ext cx="2897299" cy="29911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5" name="Shape 1285"/>
        <p:cNvGrpSpPr/>
        <p:nvPr/>
      </p:nvGrpSpPr>
      <p:grpSpPr>
        <a:xfrm>
          <a:off x="0" y="0"/>
          <a:ext cx="0" cy="0"/>
          <a:chOff x="0" y="0"/>
          <a:chExt cx="0" cy="0"/>
        </a:xfrm>
      </p:grpSpPr>
      <p:sp>
        <p:nvSpPr>
          <p:cNvPr id="1286" name="Google Shape;1286;p37"/>
          <p:cNvSpPr txBox="1"/>
          <p:nvPr>
            <p:ph idx="1" type="subTitle"/>
          </p:nvPr>
        </p:nvSpPr>
        <p:spPr>
          <a:xfrm>
            <a:off x="1165125" y="1157400"/>
            <a:ext cx="7274100" cy="14961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en" sz="1300">
                <a:solidFill>
                  <a:srgbClr val="26348B"/>
                </a:solidFill>
                <a:latin typeface="Arial"/>
                <a:ea typeface="Arial"/>
                <a:cs typeface="Arial"/>
                <a:sym typeface="Arial"/>
              </a:rPr>
              <a:t>Video de funcionamiento de la </a:t>
            </a:r>
            <a:r>
              <a:rPr lang="en" sz="1300">
                <a:solidFill>
                  <a:srgbClr val="26348B"/>
                </a:solidFill>
                <a:latin typeface="Arial"/>
                <a:ea typeface="Arial"/>
                <a:cs typeface="Arial"/>
                <a:sym typeface="Arial"/>
              </a:rPr>
              <a:t>máquina</a:t>
            </a:r>
            <a:r>
              <a:rPr lang="en" sz="1300">
                <a:solidFill>
                  <a:srgbClr val="26348B"/>
                </a:solidFill>
                <a:latin typeface="Arial"/>
                <a:ea typeface="Arial"/>
                <a:cs typeface="Arial"/>
                <a:sym typeface="Arial"/>
              </a:rPr>
              <a:t> en RESET</a:t>
            </a:r>
            <a:endParaRPr sz="1300">
              <a:solidFill>
                <a:srgbClr val="26348B"/>
              </a:solidFill>
              <a:latin typeface="Arial"/>
              <a:ea typeface="Arial"/>
              <a:cs typeface="Arial"/>
              <a:sym typeface="Arial"/>
            </a:endParaRPr>
          </a:p>
          <a:p>
            <a:pPr indent="0" lvl="0" marL="0" rtl="0" algn="l">
              <a:spcBef>
                <a:spcPts val="800"/>
              </a:spcBef>
              <a:spcAft>
                <a:spcPts val="0"/>
              </a:spcAft>
              <a:buNone/>
            </a:pPr>
            <a:r>
              <a:t/>
            </a:r>
            <a:endParaRPr sz="1300">
              <a:solidFill>
                <a:srgbClr val="26348B"/>
              </a:solidFill>
              <a:latin typeface="Arial"/>
              <a:ea typeface="Arial"/>
              <a:cs typeface="Arial"/>
              <a:sym typeface="Arial"/>
            </a:endParaRPr>
          </a:p>
        </p:txBody>
      </p:sp>
      <p:sp>
        <p:nvSpPr>
          <p:cNvPr id="1287" name="Google Shape;1287;p37"/>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288" name="Google Shape;1288;p37"/>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289" name="Google Shape;1289;p37"/>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290" name="Google Shape;1290;p37"/>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91" name="Google Shape;1291;p37"/>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292" name="Google Shape;1292;p37"/>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293" name="Google Shape;1293;p37"/>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294" name="Google Shape;1294;p37"/>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295" name="Google Shape;1295;p37"/>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296" name="Google Shape;1296;p37"/>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297" name="Google Shape;1297;p37"/>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298" name="Google Shape;1298;p37"/>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299" name="Google Shape;1299;p37"/>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300" name="Google Shape;1300;p37"/>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301" name="Google Shape;1301;p37"/>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302" name="Google Shape;1302;p37"/>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03" name="Google Shape;1303;p37"/>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304" name="Google Shape;1304;p37"/>
          <p:cNvSpPr/>
          <p:nvPr/>
        </p:nvSpPr>
        <p:spPr>
          <a:xfrm>
            <a:off x="1165725" y="540000"/>
            <a:ext cx="69159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5</a:t>
            </a:r>
            <a:r>
              <a:rPr b="1" lang="en" sz="2300">
                <a:solidFill>
                  <a:schemeClr val="lt1"/>
                </a:solidFill>
              </a:rPr>
              <a:t>.Estación</a:t>
            </a:r>
            <a:endParaRPr sz="1100"/>
          </a:p>
        </p:txBody>
      </p:sp>
      <p:sp>
        <p:nvSpPr>
          <p:cNvPr id="1305" name="Google Shape;1305;p37"/>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06" name="Google Shape;1306;p37"/>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07" name="Google Shape;1307;p37"/>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308" name="Google Shape;1308;p37"/>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309" name="Google Shape;1309;p37"/>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310" name="Google Shape;1310;p37"/>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11" name="Google Shape;1311;p37"/>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12" name="Google Shape;1312;p37"/>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313" name="Google Shape;1313;p37"/>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14" name="Google Shape;1314;p37"/>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315" name="Google Shape;1315;p37"/>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316" name="Google Shape;1316;p37"/>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317" name="Google Shape;1317;p37"/>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18" name="Google Shape;1318;p37"/>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319" name="Google Shape;1319;p37"/>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20" name="Google Shape;1320;p37"/>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321" name="Google Shape;1321;p37"/>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322" name="Google Shape;1322;p37"/>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23" name="Google Shape;1323;p37"/>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324" name="Google Shape;1324;p37"/>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325" name="Google Shape;1325;p37"/>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326" name="Google Shape;1326;p37"/>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27" name="Google Shape;1327;p37"/>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328" name="Google Shape;1328;p37"/>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29" name="Google Shape;1329;p37"/>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30" name="Google Shape;1330;p37"/>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331" name="Google Shape;1331;p37"/>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332" name="Google Shape;1332;p37"/>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333" name="Google Shape;1333;p37"/>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34" name="Google Shape;1334;p37"/>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35" name="Google Shape;1335;p37"/>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336" name="Google Shape;1336;p37"/>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37" name="Google Shape;1337;p37"/>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338" name="Google Shape;1338;p37"/>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339" name="Google Shape;1339;p37"/>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a:t>
            </a:r>
            <a:r>
              <a:rPr lang="en" sz="800">
                <a:solidFill>
                  <a:srgbClr val="26348B"/>
                </a:solidFill>
              </a:rPr>
              <a:t>.Videos</a:t>
            </a:r>
            <a:endParaRPr sz="1100">
              <a:solidFill>
                <a:srgbClr val="26348B"/>
              </a:solidFill>
            </a:endParaRPr>
          </a:p>
        </p:txBody>
      </p:sp>
      <p:sp>
        <p:nvSpPr>
          <p:cNvPr id="1340" name="Google Shape;1340;p37"/>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41" name="Google Shape;1341;p37"/>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a:t>
            </a:r>
            <a:r>
              <a:rPr lang="en" sz="800">
                <a:solidFill>
                  <a:srgbClr val="26348B"/>
                </a:solidFill>
              </a:rPr>
              <a:t>.Máquina de Estado</a:t>
            </a:r>
            <a:endParaRPr sz="1100">
              <a:solidFill>
                <a:srgbClr val="26348B"/>
              </a:solidFill>
            </a:endParaRPr>
          </a:p>
        </p:txBody>
      </p:sp>
      <p:sp>
        <p:nvSpPr>
          <p:cNvPr id="1342" name="Google Shape;1342;p37"/>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43" name="Google Shape;1343;p37"/>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344" name="Google Shape;1344;p37"/>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345" name="Google Shape;1345;p37"/>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46" name="Google Shape;1346;p37"/>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347" name="Google Shape;1347;p37"/>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348" name="Google Shape;1348;p37"/>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349" name="Google Shape;1349;p37"/>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50" name="Google Shape;1350;p37"/>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51" name="Google Shape;1351;p37"/>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352" name="Google Shape;1352;p37"/>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353" name="Google Shape;1353;p37"/>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54" name="Google Shape;1354;p37"/>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355" name="Google Shape;1355;p37"/>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356" name="Google Shape;1356;p37"/>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357" name="Google Shape;1357;p37"/>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58" name="Google Shape;1358;p37"/>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359" name="Google Shape;1359;p37"/>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60" name="Google Shape;1360;p37"/>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61" name="Google Shape;1361;p37"/>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362" name="Google Shape;1362;p37"/>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363" name="Google Shape;1363;p37"/>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364" name="Google Shape;1364;p37"/>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65" name="Google Shape;1365;p37"/>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66" name="Google Shape;1366;p37"/>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367" name="Google Shape;1367;p37"/>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68" name="Google Shape;1368;p37"/>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369" name="Google Shape;1369;p37"/>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370" name="Google Shape;1370;p37"/>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371" name="Google Shape;1371;p37"/>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72" name="Google Shape;1372;p37"/>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373" name="Google Shape;1373;p37"/>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74" name="Google Shape;1374;p37"/>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375" name="Google Shape;1375;p37"/>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376" name="Google Shape;1376;p37"/>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77" name="Google Shape;1377;p37"/>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378" name="Google Shape;1378;p37"/>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379" name="Google Shape;1379;p37"/>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380" name="Google Shape;1380;p37"/>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81" name="Google Shape;1381;p37"/>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382" name="Google Shape;1382;p37"/>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83" name="Google Shape;1383;p37"/>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84" name="Google Shape;1384;p37"/>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385" name="Google Shape;1385;p37"/>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386" name="Google Shape;1386;p37"/>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387" name="Google Shape;1387;p37"/>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88" name="Google Shape;1388;p37"/>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389" name="Google Shape;1389;p37"/>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390" name="Google Shape;1390;p37"/>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391" name="Google Shape;1391;p37"/>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392" name="Google Shape;1392;p37"/>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393" name="Google Shape;1393;p37"/>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5.Estación</a:t>
            </a:r>
            <a:endParaRPr sz="1100">
              <a:solidFill>
                <a:srgbClr val="26348B"/>
              </a:solidFill>
            </a:endParaRPr>
          </a:p>
        </p:txBody>
      </p:sp>
      <p:sp>
        <p:nvSpPr>
          <p:cNvPr id="1394" name="Google Shape;1394;p37"/>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395" name="Google Shape;1395;p37"/>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pic>
        <p:nvPicPr>
          <p:cNvPr id="1396" name="Google Shape;1396;p37" title="Estado_Reset.mp4">
            <a:hlinkClick r:id="rId3"/>
          </p:cNvPr>
          <p:cNvPicPr preferRelativeResize="0"/>
          <p:nvPr/>
        </p:nvPicPr>
        <p:blipFill>
          <a:blip r:embed="rId4">
            <a:alphaModFix/>
          </a:blip>
          <a:stretch>
            <a:fillRect/>
          </a:stretch>
        </p:blipFill>
        <p:spPr>
          <a:xfrm>
            <a:off x="1420472" y="1534125"/>
            <a:ext cx="1902251" cy="3381802"/>
          </a:xfrm>
          <a:prstGeom prst="rect">
            <a:avLst/>
          </a:prstGeom>
          <a:noFill/>
          <a:ln>
            <a:noFill/>
          </a:ln>
        </p:spPr>
      </p:pic>
      <p:pic>
        <p:nvPicPr>
          <p:cNvPr id="1397" name="Google Shape;1397;p37" title="Estado_Normal.mp4">
            <a:hlinkClick r:id="rId5"/>
          </p:cNvPr>
          <p:cNvPicPr preferRelativeResize="0"/>
          <p:nvPr/>
        </p:nvPicPr>
        <p:blipFill>
          <a:blip r:embed="rId6">
            <a:alphaModFix/>
          </a:blip>
          <a:stretch>
            <a:fillRect/>
          </a:stretch>
        </p:blipFill>
        <p:spPr>
          <a:xfrm>
            <a:off x="5625400" y="1534134"/>
            <a:ext cx="1902251" cy="338179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6"/>
                                        </p:tgtEl>
                                        <p:attrNameLst>
                                          <p:attrName>style.visibility</p:attrName>
                                        </p:attrNameLst>
                                      </p:cBhvr>
                                      <p:to>
                                        <p:strVal val="visible"/>
                                      </p:to>
                                    </p:set>
                                    <p:animEffect filter="fade" transition="in">
                                      <p:cBhvr>
                                        <p:cTn dur="1000"/>
                                        <p:tgtEl>
                                          <p:spTgt spid="13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7"/>
                                        </p:tgtEl>
                                        <p:attrNameLst>
                                          <p:attrName>style.visibility</p:attrName>
                                        </p:attrNameLst>
                                      </p:cBhvr>
                                      <p:to>
                                        <p:strVal val="visible"/>
                                      </p:to>
                                    </p:set>
                                    <p:animEffect filter="fade" transition="in">
                                      <p:cBhvr>
                                        <p:cTn dur="1000"/>
                                        <p:tgtEl>
                                          <p:spTgt spid="13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1" name="Shape 1401"/>
        <p:cNvGrpSpPr/>
        <p:nvPr/>
      </p:nvGrpSpPr>
      <p:grpSpPr>
        <a:xfrm>
          <a:off x="0" y="0"/>
          <a:ext cx="0" cy="0"/>
          <a:chOff x="0" y="0"/>
          <a:chExt cx="0" cy="0"/>
        </a:xfrm>
      </p:grpSpPr>
      <p:sp>
        <p:nvSpPr>
          <p:cNvPr id="1402" name="Google Shape;1402;p38"/>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03" name="Google Shape;1403;p38"/>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404" name="Google Shape;1404;p38"/>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405" name="Google Shape;1405;p38"/>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06" name="Google Shape;1406;p38"/>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407" name="Google Shape;1407;p38"/>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408" name="Google Shape;1408;p38"/>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409" name="Google Shape;1409;p38"/>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10" name="Google Shape;1410;p38"/>
          <p:cNvSpPr/>
          <p:nvPr/>
        </p:nvSpPr>
        <p:spPr>
          <a:xfrm>
            <a:off x="318975" y="1735350"/>
            <a:ext cx="84549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a:solidFill>
                <a:srgbClr val="26348B"/>
              </a:solidFill>
            </a:endParaRPr>
          </a:p>
        </p:txBody>
      </p:sp>
      <p:sp>
        <p:nvSpPr>
          <p:cNvPr id="1411" name="Google Shape;1411;p38"/>
          <p:cNvSpPr/>
          <p:nvPr/>
        </p:nvSpPr>
        <p:spPr>
          <a:xfrm>
            <a:off x="5202125" y="1735352"/>
            <a:ext cx="3663300" cy="20196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 sz="1300">
                <a:solidFill>
                  <a:srgbClr val="26348B"/>
                </a:solidFill>
              </a:rPr>
              <a:t>La máquina de estado para un sistema automatizado, nos ayuda a programar de manera más eficiente y segura, lo primero es definir todas la señales de entrada digitales y todas las señales de salidas digitales, también hay que definir todas las marcas a utilizar.</a:t>
            </a:r>
            <a:endParaRPr sz="1300">
              <a:solidFill>
                <a:srgbClr val="26348B"/>
              </a:solidFill>
            </a:endParaRPr>
          </a:p>
          <a:p>
            <a:pPr indent="0" lvl="0" marL="0" marR="0" rtl="0" algn="l">
              <a:spcBef>
                <a:spcPts val="0"/>
              </a:spcBef>
              <a:spcAft>
                <a:spcPts val="0"/>
              </a:spcAft>
              <a:buNone/>
            </a:pPr>
            <a:r>
              <a:rPr lang="en" sz="1300">
                <a:solidFill>
                  <a:srgbClr val="26348B"/>
                </a:solidFill>
              </a:rPr>
              <a:t>Se debe elaborar una tabla de símbolos como la que se muestra a continuación:</a:t>
            </a:r>
            <a:endParaRPr sz="1300">
              <a:solidFill>
                <a:srgbClr val="26348B"/>
              </a:solidFill>
            </a:endParaRPr>
          </a:p>
        </p:txBody>
      </p:sp>
      <p:pic>
        <p:nvPicPr>
          <p:cNvPr id="1412" name="Google Shape;1412;p38"/>
          <p:cNvPicPr preferRelativeResize="0"/>
          <p:nvPr/>
        </p:nvPicPr>
        <p:blipFill>
          <a:blip r:embed="rId3">
            <a:alphaModFix/>
          </a:blip>
          <a:stretch>
            <a:fillRect/>
          </a:stretch>
        </p:blipFill>
        <p:spPr>
          <a:xfrm>
            <a:off x="299275" y="1067025"/>
            <a:ext cx="4667051" cy="3873175"/>
          </a:xfrm>
          <a:prstGeom prst="rect">
            <a:avLst/>
          </a:prstGeom>
          <a:noFill/>
          <a:ln cap="flat" cmpd="sng" w="19050">
            <a:solidFill>
              <a:schemeClr val="accent1"/>
            </a:solidFill>
            <a:prstDash val="solid"/>
            <a:round/>
            <a:headEnd len="sm" w="sm" type="none"/>
            <a:tailEnd len="sm" w="sm" type="none"/>
          </a:ln>
        </p:spPr>
      </p:pic>
      <p:sp>
        <p:nvSpPr>
          <p:cNvPr id="1413" name="Google Shape;1413;p38"/>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14" name="Google Shape;1414;p38"/>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415" name="Google Shape;1415;p38"/>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416" name="Google Shape;1416;p38"/>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17" name="Google Shape;1417;p38"/>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418" name="Google Shape;1418;p38"/>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419" name="Google Shape;1419;p38"/>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420" name="Google Shape;1420;p38"/>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21" name="Google Shape;1421;p38"/>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422" name="Google Shape;1422;p38"/>
          <p:cNvSpPr/>
          <p:nvPr/>
        </p:nvSpPr>
        <p:spPr>
          <a:xfrm>
            <a:off x="2786547" y="459288"/>
            <a:ext cx="35709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6</a:t>
            </a:r>
            <a:r>
              <a:rPr b="1" lang="en" sz="2300">
                <a:solidFill>
                  <a:schemeClr val="lt1"/>
                </a:solidFill>
              </a:rPr>
              <a:t>. Máquina de Estado</a:t>
            </a:r>
            <a:endParaRPr sz="1100"/>
          </a:p>
        </p:txBody>
      </p:sp>
      <p:sp>
        <p:nvSpPr>
          <p:cNvPr id="1423" name="Google Shape;1423;p38"/>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24" name="Google Shape;1424;p38"/>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25" name="Google Shape;1425;p38"/>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426" name="Google Shape;1426;p38"/>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427" name="Google Shape;1427;p38"/>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428" name="Google Shape;1428;p38"/>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29" name="Google Shape;1429;p38"/>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30" name="Google Shape;1430;p38"/>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431" name="Google Shape;1431;p38"/>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32" name="Google Shape;1432;p38"/>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433" name="Google Shape;1433;p38"/>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434" name="Google Shape;1434;p38"/>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435" name="Google Shape;1435;p38"/>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36" name="Google Shape;1436;p38"/>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437" name="Google Shape;1437;p38"/>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38" name="Google Shape;1438;p38"/>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439" name="Google Shape;1439;p38"/>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440" name="Google Shape;1440;p38"/>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41" name="Google Shape;1441;p38"/>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442" name="Google Shape;1442;p38"/>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443" name="Google Shape;1443;p38"/>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444" name="Google Shape;1444;p38"/>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45" name="Google Shape;1445;p38"/>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446" name="Google Shape;1446;p38"/>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47" name="Google Shape;1447;p38"/>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48" name="Google Shape;1448;p38"/>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449" name="Google Shape;1449;p38"/>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450" name="Google Shape;1450;p38"/>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451" name="Google Shape;1451;p38"/>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52" name="Google Shape;1452;p38"/>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53" name="Google Shape;1453;p38"/>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454" name="Google Shape;1454;p38"/>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55" name="Google Shape;1455;p38"/>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456" name="Google Shape;1456;p38"/>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457" name="Google Shape;1457;p38"/>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 Estación</a:t>
            </a:r>
            <a:endParaRPr sz="1100">
              <a:solidFill>
                <a:srgbClr val="26348B"/>
              </a:solidFill>
            </a:endParaRPr>
          </a:p>
        </p:txBody>
      </p:sp>
      <p:sp>
        <p:nvSpPr>
          <p:cNvPr id="1458" name="Google Shape;1458;p38"/>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59" name="Google Shape;1459;p38"/>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3" name="Shape 1463"/>
        <p:cNvGrpSpPr/>
        <p:nvPr/>
      </p:nvGrpSpPr>
      <p:grpSpPr>
        <a:xfrm>
          <a:off x="0" y="0"/>
          <a:ext cx="0" cy="0"/>
          <a:chOff x="0" y="0"/>
          <a:chExt cx="0" cy="0"/>
        </a:xfrm>
      </p:grpSpPr>
      <p:sp>
        <p:nvSpPr>
          <p:cNvPr id="1464" name="Google Shape;1464;p39"/>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65" name="Google Shape;1465;p39"/>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466" name="Google Shape;1466;p39"/>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467" name="Google Shape;1467;p39"/>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68" name="Google Shape;1468;p39"/>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469" name="Google Shape;1469;p39"/>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470" name="Google Shape;1470;p39"/>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471" name="Google Shape;1471;p39"/>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72" name="Google Shape;1472;p39"/>
          <p:cNvSpPr/>
          <p:nvPr/>
        </p:nvSpPr>
        <p:spPr>
          <a:xfrm>
            <a:off x="2786547" y="493875"/>
            <a:ext cx="35709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6. </a:t>
            </a:r>
            <a:r>
              <a:rPr b="1" lang="en" sz="2300">
                <a:solidFill>
                  <a:schemeClr val="lt1"/>
                </a:solidFill>
              </a:rPr>
              <a:t>Máquina de Estado</a:t>
            </a:r>
            <a:endParaRPr sz="1100"/>
          </a:p>
        </p:txBody>
      </p:sp>
      <p:sp>
        <p:nvSpPr>
          <p:cNvPr id="1473" name="Google Shape;1473;p39"/>
          <p:cNvSpPr/>
          <p:nvPr/>
        </p:nvSpPr>
        <p:spPr>
          <a:xfrm>
            <a:off x="318975" y="1735350"/>
            <a:ext cx="84549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a:solidFill>
                <a:srgbClr val="26348B"/>
              </a:solidFill>
            </a:endParaRPr>
          </a:p>
        </p:txBody>
      </p:sp>
      <p:sp>
        <p:nvSpPr>
          <p:cNvPr id="1474" name="Google Shape;1474;p39"/>
          <p:cNvSpPr/>
          <p:nvPr/>
        </p:nvSpPr>
        <p:spPr>
          <a:xfrm>
            <a:off x="318975" y="1136196"/>
            <a:ext cx="8454900" cy="2189100"/>
          </a:xfrm>
          <a:prstGeom prst="roundRect">
            <a:avLst>
              <a:gd fmla="val 0" name="adj"/>
            </a:avLst>
          </a:prstGeom>
          <a:solidFill>
            <a:schemeClr val="lt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300">
                <a:solidFill>
                  <a:srgbClr val="26348B"/>
                </a:solidFill>
              </a:rPr>
              <a:t>Teniendo ya la tabla de símbolos se prosigue con elaborar el diagrama de transición de la </a:t>
            </a:r>
            <a:r>
              <a:rPr lang="en" sz="1300">
                <a:solidFill>
                  <a:srgbClr val="26348B"/>
                </a:solidFill>
              </a:rPr>
              <a:t>máquina</a:t>
            </a:r>
            <a:r>
              <a:rPr lang="en" sz="1300">
                <a:solidFill>
                  <a:srgbClr val="26348B"/>
                </a:solidFill>
              </a:rPr>
              <a:t> de estado.</a:t>
            </a:r>
            <a:endParaRPr sz="1300">
              <a:solidFill>
                <a:srgbClr val="26348B"/>
              </a:solidFill>
            </a:endParaRPr>
          </a:p>
          <a:p>
            <a:pPr indent="0" lvl="0" marL="0" marR="0" rtl="0" algn="l">
              <a:spcBef>
                <a:spcPts val="0"/>
              </a:spcBef>
              <a:spcAft>
                <a:spcPts val="0"/>
              </a:spcAft>
              <a:buNone/>
            </a:pPr>
            <a:r>
              <a:t/>
            </a:r>
            <a:endParaRPr sz="1300">
              <a:solidFill>
                <a:srgbClr val="26348B"/>
              </a:solidFill>
            </a:endParaRPr>
          </a:p>
          <a:p>
            <a:pPr indent="0" lvl="0" marL="0" marR="0" rtl="0" algn="l">
              <a:spcBef>
                <a:spcPts val="0"/>
              </a:spcBef>
              <a:spcAft>
                <a:spcPts val="0"/>
              </a:spcAft>
              <a:buNone/>
            </a:pPr>
            <a:r>
              <a:rPr lang="en" sz="1300">
                <a:solidFill>
                  <a:srgbClr val="26348B"/>
                </a:solidFill>
              </a:rPr>
              <a:t>En el presente diagrama se muestra el diseño de la máquina de estado, en la cual se observa </a:t>
            </a:r>
            <a:r>
              <a:rPr lang="en" sz="1300">
                <a:solidFill>
                  <a:srgbClr val="26348B"/>
                </a:solidFill>
              </a:rPr>
              <a:t>cómo</a:t>
            </a:r>
            <a:r>
              <a:rPr lang="en" sz="1300">
                <a:solidFill>
                  <a:srgbClr val="26348B"/>
                </a:solidFill>
              </a:rPr>
              <a:t> será la transición de un estado presente a un estado futuro en el funcionamiento del sistema.</a:t>
            </a:r>
            <a:endParaRPr sz="1300">
              <a:solidFill>
                <a:srgbClr val="26348B"/>
              </a:solidFill>
            </a:endParaRPr>
          </a:p>
          <a:p>
            <a:pPr indent="-311150" lvl="0" marL="457200" marR="0" rtl="0" algn="l">
              <a:spcBef>
                <a:spcPts val="0"/>
              </a:spcBef>
              <a:spcAft>
                <a:spcPts val="0"/>
              </a:spcAft>
              <a:buClr>
                <a:srgbClr val="26348B"/>
              </a:buClr>
              <a:buSzPts val="1300"/>
              <a:buChar char="●"/>
            </a:pPr>
            <a:r>
              <a:rPr lang="en" sz="1300">
                <a:solidFill>
                  <a:srgbClr val="26348B"/>
                </a:solidFill>
              </a:rPr>
              <a:t>Iniciamos con el estado </a:t>
            </a:r>
            <a:r>
              <a:rPr b="1" lang="en" sz="1300">
                <a:solidFill>
                  <a:srgbClr val="26348B"/>
                </a:solidFill>
              </a:rPr>
              <a:t>OFF</a:t>
            </a:r>
            <a:r>
              <a:rPr lang="en" sz="1300">
                <a:solidFill>
                  <a:srgbClr val="26348B"/>
                </a:solidFill>
              </a:rPr>
              <a:t>, al encender el PLC la CPU entra en modo </a:t>
            </a:r>
            <a:r>
              <a:rPr b="1" lang="en" sz="1300">
                <a:solidFill>
                  <a:srgbClr val="26348B"/>
                </a:solidFill>
              </a:rPr>
              <a:t>RUN</a:t>
            </a:r>
            <a:r>
              <a:rPr lang="en" sz="1300">
                <a:solidFill>
                  <a:srgbClr val="26348B"/>
                </a:solidFill>
              </a:rPr>
              <a:t> y el primer estado que se ejecuta es el</a:t>
            </a:r>
            <a:r>
              <a:rPr b="1" lang="en" sz="1300">
                <a:solidFill>
                  <a:srgbClr val="26348B"/>
                </a:solidFill>
              </a:rPr>
              <a:t> DETENIDO. </a:t>
            </a:r>
            <a:r>
              <a:rPr lang="en" sz="1300">
                <a:solidFill>
                  <a:srgbClr val="26348B"/>
                </a:solidFill>
              </a:rPr>
              <a:t>En este estado el PLC </a:t>
            </a:r>
            <a:r>
              <a:rPr lang="en" sz="1300">
                <a:solidFill>
                  <a:srgbClr val="26348B"/>
                </a:solidFill>
              </a:rPr>
              <a:t>está</a:t>
            </a:r>
            <a:r>
              <a:rPr lang="en" sz="1300">
                <a:solidFill>
                  <a:srgbClr val="26348B"/>
                </a:solidFill>
              </a:rPr>
              <a:t> en modo </a:t>
            </a:r>
            <a:r>
              <a:rPr b="1" lang="en" sz="1300">
                <a:solidFill>
                  <a:srgbClr val="26348B"/>
                </a:solidFill>
              </a:rPr>
              <a:t>RUN</a:t>
            </a:r>
            <a:r>
              <a:rPr lang="en" sz="1300">
                <a:solidFill>
                  <a:srgbClr val="26348B"/>
                </a:solidFill>
              </a:rPr>
              <a:t> y la lógica del programa lo lleva a estado </a:t>
            </a:r>
            <a:r>
              <a:rPr b="1" lang="en" sz="1300">
                <a:solidFill>
                  <a:srgbClr val="26348B"/>
                </a:solidFill>
              </a:rPr>
              <a:t>DETENIDO</a:t>
            </a:r>
            <a:r>
              <a:rPr lang="en" sz="1300">
                <a:solidFill>
                  <a:srgbClr val="26348B"/>
                </a:solidFill>
              </a:rPr>
              <a:t> el programa lee las entradas ejecuta el programa y actualiza las salidas.</a:t>
            </a:r>
            <a:endParaRPr sz="1300">
              <a:solidFill>
                <a:srgbClr val="26348B"/>
              </a:solidFill>
            </a:endParaRPr>
          </a:p>
          <a:p>
            <a:pPr indent="-311150" lvl="0" marL="457200" marR="0" rtl="0" algn="l">
              <a:spcBef>
                <a:spcPts val="0"/>
              </a:spcBef>
              <a:spcAft>
                <a:spcPts val="0"/>
              </a:spcAft>
              <a:buClr>
                <a:srgbClr val="26348B"/>
              </a:buClr>
              <a:buSzPts val="1300"/>
              <a:buChar char="●"/>
            </a:pPr>
            <a:r>
              <a:rPr lang="en" sz="1300">
                <a:solidFill>
                  <a:srgbClr val="26348B"/>
                </a:solidFill>
              </a:rPr>
              <a:t>Cuando presionamos el botón de inicio </a:t>
            </a:r>
            <a:r>
              <a:rPr b="1" lang="en" sz="1300">
                <a:solidFill>
                  <a:srgbClr val="26348B"/>
                </a:solidFill>
              </a:rPr>
              <a:t>START </a:t>
            </a:r>
            <a:r>
              <a:rPr lang="en" sz="1300">
                <a:solidFill>
                  <a:srgbClr val="26348B"/>
                </a:solidFill>
              </a:rPr>
              <a:t>pasa al estado </a:t>
            </a:r>
            <a:r>
              <a:rPr b="1" lang="en" sz="1300">
                <a:solidFill>
                  <a:srgbClr val="26348B"/>
                </a:solidFill>
              </a:rPr>
              <a:t>INICIANDO</a:t>
            </a:r>
            <a:r>
              <a:rPr lang="en" sz="1300">
                <a:solidFill>
                  <a:srgbClr val="26348B"/>
                </a:solidFill>
              </a:rPr>
              <a:t>, si se cumplen las condiciones iniciales el sistema pasa a ciclo continuo y se inicia el proceso.</a:t>
            </a:r>
            <a:endParaRPr sz="1300">
              <a:solidFill>
                <a:srgbClr val="26348B"/>
              </a:solidFill>
            </a:endParaRPr>
          </a:p>
          <a:p>
            <a:pPr indent="0" lvl="0" marL="0" marR="0" rtl="0" algn="l">
              <a:spcBef>
                <a:spcPts val="0"/>
              </a:spcBef>
              <a:spcAft>
                <a:spcPts val="0"/>
              </a:spcAft>
              <a:buNone/>
            </a:pPr>
            <a:r>
              <a:rPr lang="en" sz="1300">
                <a:solidFill>
                  <a:srgbClr val="26348B"/>
                </a:solidFill>
              </a:rPr>
              <a:t>Al final se puede observar la condición que nos hace pasar de un modo al siguiente modo de operación.</a:t>
            </a:r>
            <a:endParaRPr sz="1300">
              <a:solidFill>
                <a:srgbClr val="26348B"/>
              </a:solidFill>
            </a:endParaRPr>
          </a:p>
          <a:p>
            <a:pPr indent="0" lvl="0" marL="0" marR="0" rtl="0" algn="l">
              <a:spcBef>
                <a:spcPts val="0"/>
              </a:spcBef>
              <a:spcAft>
                <a:spcPts val="0"/>
              </a:spcAft>
              <a:buNone/>
            </a:pPr>
            <a:r>
              <a:t/>
            </a:r>
            <a:endParaRPr sz="1300">
              <a:solidFill>
                <a:srgbClr val="26348B"/>
              </a:solidFill>
            </a:endParaRPr>
          </a:p>
          <a:p>
            <a:pPr indent="0" lvl="0" marL="0" marR="0" rtl="0" algn="l">
              <a:spcBef>
                <a:spcPts val="0"/>
              </a:spcBef>
              <a:spcAft>
                <a:spcPts val="0"/>
              </a:spcAft>
              <a:buNone/>
            </a:pPr>
            <a:r>
              <a:rPr lang="en" sz="1300">
                <a:solidFill>
                  <a:srgbClr val="26348B"/>
                </a:solidFill>
              </a:rPr>
              <a:t>El diagrama de la máquina de estado se muestra a continuación:</a:t>
            </a:r>
            <a:endParaRPr sz="1300">
              <a:solidFill>
                <a:srgbClr val="26348B"/>
              </a:solidFill>
            </a:endParaRPr>
          </a:p>
        </p:txBody>
      </p:sp>
      <p:sp>
        <p:nvSpPr>
          <p:cNvPr id="1475" name="Google Shape;1475;p39"/>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76" name="Google Shape;1476;p39"/>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477" name="Google Shape;1477;p39"/>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478" name="Google Shape;1478;p39"/>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79" name="Google Shape;1479;p39"/>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480" name="Google Shape;1480;p39"/>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481" name="Google Shape;1481;p39"/>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482" name="Google Shape;1482;p39"/>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83" name="Google Shape;1483;p39"/>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484" name="Google Shape;1484;p39"/>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85" name="Google Shape;1485;p39"/>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86" name="Google Shape;1486;p39"/>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487" name="Google Shape;1487;p39"/>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488" name="Google Shape;1488;p39"/>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489" name="Google Shape;1489;p39"/>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90" name="Google Shape;1490;p39"/>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91" name="Google Shape;1491;p39"/>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492" name="Google Shape;1492;p39"/>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93" name="Google Shape;1493;p39"/>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494" name="Google Shape;1494;p39"/>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495" name="Google Shape;1495;p39"/>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496" name="Google Shape;1496;p39"/>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97" name="Google Shape;1497;p39"/>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498" name="Google Shape;1498;p39"/>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99" name="Google Shape;1499;p39"/>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500" name="Google Shape;1500;p39"/>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501" name="Google Shape;1501;p39"/>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02" name="Google Shape;1502;p39"/>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503" name="Google Shape;1503;p39"/>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504" name="Google Shape;1504;p39"/>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505" name="Google Shape;1505;p39"/>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06" name="Google Shape;1506;p39"/>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507" name="Google Shape;1507;p39"/>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508" name="Google Shape;1508;p39"/>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09" name="Google Shape;1509;p39"/>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510" name="Google Shape;1510;p39"/>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511" name="Google Shape;1511;p39"/>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512" name="Google Shape;1512;p39"/>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13" name="Google Shape;1513;p39"/>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514" name="Google Shape;1514;p39"/>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515" name="Google Shape;1515;p39"/>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16" name="Google Shape;1516;p39"/>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517" name="Google Shape;1517;p39"/>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518" name="Google Shape;1518;p39"/>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1519" name="Google Shape;1519;p39"/>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20" name="Google Shape;1520;p39"/>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1521" name="Google Shape;1521;p39"/>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522" name="Google Shape;1522;p39"/>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523" name="Google Shape;1523;p39"/>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524" name="Google Shape;1524;p39"/>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25" name="Google Shape;1525;p39"/>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526" name="Google Shape;1526;p39"/>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527" name="Google Shape;1527;p39"/>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528" name="Google Shape;1528;p39"/>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29" name="Google Shape;1529;p39"/>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530" name="Google Shape;1530;p39"/>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531" name="Google Shape;1531;p39"/>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532" name="Google Shape;1532;p39"/>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33" name="Google Shape;1533;p39"/>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534" name="Google Shape;1534;p39"/>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535" name="Google Shape;1535;p39"/>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536" name="Google Shape;1536;p39"/>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37" name="Google Shape;1537;p39"/>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538" name="Google Shape;1538;p39"/>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539" name="Google Shape;1539;p39"/>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40" name="Google Shape;1540;p39"/>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541" name="Google Shape;1541;p39"/>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542" name="Google Shape;1542;p39"/>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543" name="Google Shape;1543;p39"/>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44" name="Google Shape;1544;p39"/>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545" name="Google Shape;1545;p39"/>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546" name="Google Shape;1546;p39"/>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47" name="Google Shape;1547;p39"/>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548" name="Google Shape;1548;p39"/>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549" name="Google Shape;1549;p39"/>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550" name="Google Shape;1550;p39"/>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51" name="Google Shape;1551;p39"/>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552" name="Google Shape;1552;p39"/>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553" name="Google Shape;1553;p39"/>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554" name="Google Shape;1554;p39"/>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555" name="Google Shape;1555;p39"/>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56" name="Google Shape;1556;p39"/>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557" name="Google Shape;1557;p39"/>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558" name="Google Shape;1558;p39"/>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559" name="Google Shape;1559;p39"/>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60" name="Google Shape;1560;p39"/>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561" name="Google Shape;1561;p39"/>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562" name="Google Shape;1562;p39"/>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63" name="Google Shape;1563;p39"/>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564" name="Google Shape;1564;p39"/>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565" name="Google Shape;1565;p39"/>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566" name="Google Shape;1566;p39"/>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67" name="Google Shape;1567;p39"/>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568" name="Google Shape;1568;p39"/>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569" name="Google Shape;1569;p39"/>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70" name="Google Shape;1570;p39"/>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571" name="Google Shape;1571;p39"/>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572" name="Google Shape;1572;p39"/>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1573" name="Google Shape;1573;p39"/>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74" name="Google Shape;1574;p39"/>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72"/>
                                        </p:tgtEl>
                                        <p:attrNameLst>
                                          <p:attrName>style.visibility</p:attrName>
                                        </p:attrNameLst>
                                      </p:cBhvr>
                                      <p:to>
                                        <p:strVal val="visible"/>
                                      </p:to>
                                    </p:set>
                                    <p:animEffect filter="fade" transition="in">
                                      <p:cBhvr>
                                        <p:cTn dur="1500"/>
                                        <p:tgtEl>
                                          <p:spTgt spid="14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40"/>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580" name="Google Shape;1580;p40"/>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581" name="Google Shape;1581;p40"/>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582" name="Google Shape;1582;p40"/>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83" name="Google Shape;1583;p40"/>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584" name="Google Shape;1584;p40"/>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585" name="Google Shape;1585;p40"/>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586" name="Google Shape;1586;p40"/>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87" name="Google Shape;1587;p40"/>
          <p:cNvSpPr/>
          <p:nvPr/>
        </p:nvSpPr>
        <p:spPr>
          <a:xfrm>
            <a:off x="318975" y="1735350"/>
            <a:ext cx="84549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a:solidFill>
                <a:srgbClr val="26348B"/>
              </a:solidFill>
            </a:endParaRPr>
          </a:p>
        </p:txBody>
      </p:sp>
      <p:pic>
        <p:nvPicPr>
          <p:cNvPr id="1588" name="Google Shape;1588;p40"/>
          <p:cNvPicPr preferRelativeResize="0"/>
          <p:nvPr/>
        </p:nvPicPr>
        <p:blipFill>
          <a:blip r:embed="rId3">
            <a:alphaModFix/>
          </a:blip>
          <a:stretch>
            <a:fillRect/>
          </a:stretch>
        </p:blipFill>
        <p:spPr>
          <a:xfrm>
            <a:off x="1490288" y="1136075"/>
            <a:ext cx="6623775" cy="3946815"/>
          </a:xfrm>
          <a:prstGeom prst="rect">
            <a:avLst/>
          </a:prstGeom>
          <a:noFill/>
          <a:ln cap="flat" cmpd="sng" w="28575">
            <a:solidFill>
              <a:schemeClr val="dk2"/>
            </a:solidFill>
            <a:prstDash val="solid"/>
            <a:round/>
            <a:headEnd len="sm" w="sm" type="none"/>
            <a:tailEnd len="sm" w="sm" type="none"/>
          </a:ln>
        </p:spPr>
      </p:pic>
      <p:sp>
        <p:nvSpPr>
          <p:cNvPr id="1589" name="Google Shape;1589;p40"/>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590" name="Google Shape;1590;p40"/>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591" name="Google Shape;1591;p40"/>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592" name="Google Shape;1592;p40"/>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593" name="Google Shape;1593;p40"/>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594" name="Google Shape;1594;p40"/>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595" name="Google Shape;1595;p40"/>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596" name="Google Shape;1596;p40"/>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597" name="Google Shape;1597;p40"/>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598" name="Google Shape;1598;p40"/>
          <p:cNvSpPr/>
          <p:nvPr/>
        </p:nvSpPr>
        <p:spPr>
          <a:xfrm>
            <a:off x="2786547" y="493875"/>
            <a:ext cx="35709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6</a:t>
            </a:r>
            <a:r>
              <a:rPr b="1" lang="en" sz="2300">
                <a:solidFill>
                  <a:schemeClr val="lt1"/>
                </a:solidFill>
              </a:rPr>
              <a:t>. Máquina de Estado</a:t>
            </a:r>
            <a:endParaRPr sz="1100"/>
          </a:p>
        </p:txBody>
      </p:sp>
      <p:sp>
        <p:nvSpPr>
          <p:cNvPr id="1599" name="Google Shape;1599;p40"/>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00" name="Google Shape;1600;p40"/>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01" name="Google Shape;1601;p40"/>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602" name="Google Shape;1602;p40"/>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603" name="Google Shape;1603;p40"/>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604" name="Google Shape;1604;p40"/>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05" name="Google Shape;1605;p40"/>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06" name="Google Shape;1606;p40"/>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607" name="Google Shape;1607;p40"/>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08" name="Google Shape;1608;p40"/>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609" name="Google Shape;1609;p40"/>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610" name="Google Shape;1610;p40"/>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611" name="Google Shape;1611;p40"/>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12" name="Google Shape;1612;p40"/>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613" name="Google Shape;1613;p40"/>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14" name="Google Shape;1614;p40"/>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615" name="Google Shape;1615;p40"/>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616" name="Google Shape;1616;p40"/>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17" name="Google Shape;1617;p40"/>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618" name="Google Shape;1618;p40"/>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619" name="Google Shape;1619;p40"/>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620" name="Google Shape;1620;p40"/>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21" name="Google Shape;1621;p40"/>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622" name="Google Shape;1622;p40"/>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23" name="Google Shape;1623;p40"/>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24" name="Google Shape;1624;p40"/>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625" name="Google Shape;1625;p40"/>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626" name="Google Shape;1626;p40"/>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627" name="Google Shape;1627;p40"/>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28" name="Google Shape;1628;p40"/>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29" name="Google Shape;1629;p40"/>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630" name="Google Shape;1630;p40"/>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31" name="Google Shape;1631;p40"/>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632" name="Google Shape;1632;p40"/>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633" name="Google Shape;1633;p40"/>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1634" name="Google Shape;1634;p40"/>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35" name="Google Shape;1635;p40"/>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1636" name="Google Shape;1636;p40"/>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37" name="Google Shape;1637;p40"/>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638" name="Google Shape;1638;p40"/>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639" name="Google Shape;1639;p40"/>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40" name="Google Shape;1640;p40"/>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641" name="Google Shape;1641;p40"/>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642" name="Google Shape;1642;p40"/>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643" name="Google Shape;1643;p40"/>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44" name="Google Shape;1644;p40"/>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45" name="Google Shape;1645;p40"/>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646" name="Google Shape;1646;p40"/>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647" name="Google Shape;1647;p40"/>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48" name="Google Shape;1648;p40"/>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649" name="Google Shape;1649;p40"/>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650" name="Google Shape;1650;p40"/>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651" name="Google Shape;1651;p40"/>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52" name="Google Shape;1652;p40"/>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653" name="Google Shape;1653;p40"/>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54" name="Google Shape;1654;p40"/>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55" name="Google Shape;1655;p40"/>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656" name="Google Shape;1656;p40"/>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657" name="Google Shape;1657;p40"/>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658" name="Google Shape;1658;p40"/>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59" name="Google Shape;1659;p40"/>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60" name="Google Shape;1660;p40"/>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661" name="Google Shape;1661;p40"/>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62" name="Google Shape;1662;p40"/>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663" name="Google Shape;1663;p40"/>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664" name="Google Shape;1664;p40"/>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665" name="Google Shape;1665;p40"/>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66" name="Google Shape;1666;p40"/>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667" name="Google Shape;1667;p40"/>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68" name="Google Shape;1668;p40"/>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669" name="Google Shape;1669;p40"/>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670" name="Google Shape;1670;p40"/>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71" name="Google Shape;1671;p40"/>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672" name="Google Shape;1672;p40"/>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673" name="Google Shape;1673;p40"/>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674" name="Google Shape;1674;p40"/>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75" name="Google Shape;1675;p40"/>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676" name="Google Shape;1676;p40"/>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77" name="Google Shape;1677;p40"/>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78" name="Google Shape;1678;p40"/>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679" name="Google Shape;1679;p40"/>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680" name="Google Shape;1680;p40"/>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681" name="Google Shape;1681;p40"/>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82" name="Google Shape;1682;p40"/>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83" name="Google Shape;1683;p40"/>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684" name="Google Shape;1684;p40"/>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85" name="Google Shape;1685;p40"/>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686" name="Google Shape;1686;p40"/>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687" name="Google Shape;1687;p40"/>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1688" name="Google Shape;1688;p40"/>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89" name="Google Shape;1689;p40"/>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3" name="Shape 1693"/>
        <p:cNvGrpSpPr/>
        <p:nvPr/>
      </p:nvGrpSpPr>
      <p:grpSpPr>
        <a:xfrm>
          <a:off x="0" y="0"/>
          <a:ext cx="0" cy="0"/>
          <a:chOff x="0" y="0"/>
          <a:chExt cx="0" cy="0"/>
        </a:xfrm>
      </p:grpSpPr>
      <p:sp>
        <p:nvSpPr>
          <p:cNvPr id="1694" name="Google Shape;1694;p4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95" name="Google Shape;1695;p41"/>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696" name="Google Shape;1696;p41"/>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697" name="Google Shape;1697;p4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98" name="Google Shape;1698;p4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699" name="Google Shape;1699;p4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700" name="Google Shape;1700;p4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701" name="Google Shape;1701;p4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02" name="Google Shape;1702;p41"/>
          <p:cNvSpPr/>
          <p:nvPr/>
        </p:nvSpPr>
        <p:spPr>
          <a:xfrm>
            <a:off x="318975" y="1735350"/>
            <a:ext cx="84549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a:solidFill>
                <a:srgbClr val="26348B"/>
              </a:solidFill>
            </a:endParaRPr>
          </a:p>
        </p:txBody>
      </p:sp>
      <p:sp>
        <p:nvSpPr>
          <p:cNvPr id="1703" name="Google Shape;1703;p41"/>
          <p:cNvSpPr/>
          <p:nvPr/>
        </p:nvSpPr>
        <p:spPr>
          <a:xfrm>
            <a:off x="318975" y="1136202"/>
            <a:ext cx="8454900" cy="3169500"/>
          </a:xfrm>
          <a:prstGeom prst="roundRect">
            <a:avLst>
              <a:gd fmla="val 0" name="adj"/>
            </a:avLst>
          </a:prstGeom>
          <a:solidFill>
            <a:schemeClr val="lt1"/>
          </a:solidFill>
          <a:ln>
            <a:noFill/>
          </a:ln>
        </p:spPr>
        <p:txBody>
          <a:bodyPr anchorCtr="0" anchor="t" bIns="34275" lIns="68575" spcFirstLastPara="1" rIns="68575" wrap="square" tIns="34275">
            <a:noAutofit/>
          </a:bodyPr>
          <a:lstStyle/>
          <a:p>
            <a:pPr indent="0" lvl="0" marL="0" rtl="0" algn="just">
              <a:lnSpc>
                <a:spcPct val="115000"/>
              </a:lnSpc>
              <a:spcBef>
                <a:spcPts val="0"/>
              </a:spcBef>
              <a:spcAft>
                <a:spcPts val="0"/>
              </a:spcAft>
              <a:buNone/>
            </a:pPr>
            <a:r>
              <a:rPr lang="en" sz="1300">
                <a:solidFill>
                  <a:srgbClr val="26348B"/>
                </a:solidFill>
              </a:rPr>
              <a:t>Para organizar de mejor manera nuestro programa, se ha desarrollado una estructura de programación en la cual se tiene funciones de control las cuales son ejecutadas desde un bloque de organización central. La idea es desarrollar una programación estructurada que nos permita darle el mayor rendimiento al proyecto.</a:t>
            </a:r>
            <a:endParaRPr sz="1300">
              <a:solidFill>
                <a:srgbClr val="26348B"/>
              </a:solidFill>
            </a:endParaRPr>
          </a:p>
          <a:p>
            <a:pPr indent="0" lvl="0" marL="0" rtl="0" algn="just">
              <a:lnSpc>
                <a:spcPct val="115000"/>
              </a:lnSpc>
              <a:spcBef>
                <a:spcPts val="0"/>
              </a:spcBef>
              <a:spcAft>
                <a:spcPts val="0"/>
              </a:spcAft>
              <a:buClr>
                <a:schemeClr val="dk1"/>
              </a:buClr>
              <a:buSzPts val="1100"/>
              <a:buFont typeface="Arial"/>
              <a:buNone/>
            </a:pPr>
            <a:r>
              <a:rPr lang="en" sz="1300">
                <a:solidFill>
                  <a:srgbClr val="26348B"/>
                </a:solidFill>
              </a:rPr>
              <a:t>Los FC son funciones que no poseen memoria por lo cual al dejar de ejecutarse pierden sus datos, estos FC deben ser llamados desde un OB1 para que se ejecuten.</a:t>
            </a:r>
            <a:endParaRPr sz="1300">
              <a:solidFill>
                <a:srgbClr val="26348B"/>
              </a:solidFill>
            </a:endParaRPr>
          </a:p>
        </p:txBody>
      </p:sp>
      <p:pic>
        <p:nvPicPr>
          <p:cNvPr id="1704" name="Google Shape;1704;p41"/>
          <p:cNvPicPr preferRelativeResize="0"/>
          <p:nvPr/>
        </p:nvPicPr>
        <p:blipFill>
          <a:blip r:embed="rId3">
            <a:alphaModFix/>
          </a:blip>
          <a:stretch>
            <a:fillRect/>
          </a:stretch>
        </p:blipFill>
        <p:spPr>
          <a:xfrm>
            <a:off x="2853550" y="2440941"/>
            <a:ext cx="4669075" cy="2442600"/>
          </a:xfrm>
          <a:prstGeom prst="rect">
            <a:avLst/>
          </a:prstGeom>
          <a:noFill/>
          <a:ln cap="flat" cmpd="sng" w="28575">
            <a:solidFill>
              <a:schemeClr val="accent1"/>
            </a:solidFill>
            <a:prstDash val="solid"/>
            <a:round/>
            <a:headEnd len="sm" w="sm" type="none"/>
            <a:tailEnd len="sm" w="sm" type="none"/>
          </a:ln>
        </p:spPr>
      </p:pic>
      <p:sp>
        <p:nvSpPr>
          <p:cNvPr id="1705" name="Google Shape;1705;p41"/>
          <p:cNvSpPr/>
          <p:nvPr/>
        </p:nvSpPr>
        <p:spPr>
          <a:xfrm>
            <a:off x="2786547" y="493875"/>
            <a:ext cx="35709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6</a:t>
            </a:r>
            <a:r>
              <a:rPr b="1" lang="en" sz="2300">
                <a:solidFill>
                  <a:schemeClr val="lt1"/>
                </a:solidFill>
              </a:rPr>
              <a:t>. Máquina de Estado</a:t>
            </a:r>
            <a:endParaRPr sz="1100"/>
          </a:p>
        </p:txBody>
      </p:sp>
      <p:sp>
        <p:nvSpPr>
          <p:cNvPr id="1706" name="Google Shape;1706;p4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07" name="Google Shape;1707;p41"/>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708" name="Google Shape;1708;p41"/>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709" name="Google Shape;1709;p4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10" name="Google Shape;1710;p4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711" name="Google Shape;1711;p4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712" name="Google Shape;1712;p4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713" name="Google Shape;1713;p4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14" name="Google Shape;1714;p4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15" name="Google Shape;1715;p41"/>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716" name="Google Shape;1716;p41"/>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717" name="Google Shape;1717;p41"/>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18" name="Google Shape;1718;p4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719" name="Google Shape;1719;p4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720" name="Google Shape;1720;p4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721" name="Google Shape;1721;p4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22" name="Google Shape;1722;p4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723" name="Google Shape;1723;p4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24" name="Google Shape;1724;p4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25" name="Google Shape;1725;p4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726" name="Google Shape;1726;p4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727" name="Google Shape;1727;p4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728" name="Google Shape;1728;p4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29" name="Google Shape;1729;p4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30" name="Google Shape;1730;p41"/>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731" name="Google Shape;1731;p41"/>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32" name="Google Shape;1732;p4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733" name="Google Shape;1733;p4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734" name="Google Shape;1734;p4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735" name="Google Shape;1735;p4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36" name="Google Shape;1736;p4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737" name="Google Shape;1737;p41"/>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38" name="Google Shape;1738;p41"/>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739" name="Google Shape;1739;p41"/>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740" name="Google Shape;1740;p41"/>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41" name="Google Shape;1741;p41"/>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742" name="Google Shape;1742;p41"/>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743" name="Google Shape;1743;p41"/>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744" name="Google Shape;1744;p41"/>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45" name="Google Shape;1745;p41"/>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746" name="Google Shape;1746;p4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47" name="Google Shape;1747;p4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48" name="Google Shape;1748;p4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749" name="Google Shape;1749;p4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750" name="Google Shape;1750;p4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751" name="Google Shape;1751;p4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52" name="Google Shape;1752;p4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53" name="Google Shape;1753;p41"/>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754" name="Google Shape;1754;p41"/>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55" name="Google Shape;1755;p4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756" name="Google Shape;1756;p4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757" name="Google Shape;1757;p4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1758" name="Google Shape;1758;p4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59" name="Google Shape;1759;p4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1760" name="Google Shape;1760;p4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61" name="Google Shape;1761;p41"/>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762" name="Google Shape;1762;p41"/>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763" name="Google Shape;1763;p4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64" name="Google Shape;1764;p4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765" name="Google Shape;1765;p4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766" name="Google Shape;1766;p4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767" name="Google Shape;1767;p4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68" name="Google Shape;1768;p4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69" name="Google Shape;1769;p41"/>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770" name="Google Shape;1770;p41"/>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771" name="Google Shape;1771;p41"/>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72" name="Google Shape;1772;p4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773" name="Google Shape;1773;p4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774" name="Google Shape;1774;p4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775" name="Google Shape;1775;p4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76" name="Google Shape;1776;p4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777" name="Google Shape;1777;p4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78" name="Google Shape;1778;p4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79" name="Google Shape;1779;p4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780" name="Google Shape;1780;p4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781" name="Google Shape;1781;p4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782" name="Google Shape;1782;p4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83" name="Google Shape;1783;p4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84" name="Google Shape;1784;p41"/>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785" name="Google Shape;1785;p41"/>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86" name="Google Shape;1786;p4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787" name="Google Shape;1787;p4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788" name="Google Shape;1788;p4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789" name="Google Shape;1789;p4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90" name="Google Shape;1790;p4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791" name="Google Shape;1791;p41"/>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92" name="Google Shape;1792;p41"/>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793" name="Google Shape;1793;p41"/>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794" name="Google Shape;1794;p41"/>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95" name="Google Shape;1795;p41"/>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796" name="Google Shape;1796;p41"/>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797" name="Google Shape;1797;p41"/>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798" name="Google Shape;1798;p41"/>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99" name="Google Shape;1799;p41"/>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800" name="Google Shape;1800;p4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01" name="Google Shape;1801;p4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02" name="Google Shape;1802;p4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803" name="Google Shape;1803;p4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804" name="Google Shape;1804;p4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805" name="Google Shape;1805;p4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06" name="Google Shape;1806;p4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07" name="Google Shape;1807;p41"/>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808" name="Google Shape;1808;p41"/>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09" name="Google Shape;1809;p4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810" name="Google Shape;1810;p4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811" name="Google Shape;1811;p4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1812" name="Google Shape;1812;p4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13" name="Google Shape;1813;p4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7" name="Shape 1817"/>
        <p:cNvGrpSpPr/>
        <p:nvPr/>
      </p:nvGrpSpPr>
      <p:grpSpPr>
        <a:xfrm>
          <a:off x="0" y="0"/>
          <a:ext cx="0" cy="0"/>
          <a:chOff x="0" y="0"/>
          <a:chExt cx="0" cy="0"/>
        </a:xfrm>
      </p:grpSpPr>
      <p:sp>
        <p:nvSpPr>
          <p:cNvPr id="1818" name="Google Shape;1818;p4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19" name="Google Shape;1819;p42"/>
          <p:cNvSpPr/>
          <p:nvPr/>
        </p:nvSpPr>
        <p:spPr>
          <a:xfrm>
            <a:off x="318975" y="1735350"/>
            <a:ext cx="84549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a:solidFill>
                <a:srgbClr val="26348B"/>
              </a:solidFill>
            </a:endParaRPr>
          </a:p>
        </p:txBody>
      </p:sp>
      <p:sp>
        <p:nvSpPr>
          <p:cNvPr id="1820" name="Google Shape;1820;p42"/>
          <p:cNvSpPr/>
          <p:nvPr/>
        </p:nvSpPr>
        <p:spPr>
          <a:xfrm>
            <a:off x="318975" y="932002"/>
            <a:ext cx="8454900" cy="3169500"/>
          </a:xfrm>
          <a:prstGeom prst="roundRect">
            <a:avLst>
              <a:gd fmla="val 0" name="adj"/>
            </a:avLst>
          </a:prstGeom>
          <a:solidFill>
            <a:schemeClr val="lt1"/>
          </a:solidFill>
          <a:ln>
            <a:noFill/>
          </a:ln>
        </p:spPr>
        <p:txBody>
          <a:bodyPr anchorCtr="0" anchor="t" bIns="34275" lIns="68575" spcFirstLastPara="1" rIns="68575" wrap="square" tIns="34275">
            <a:noAutofit/>
          </a:bodyPr>
          <a:lstStyle/>
          <a:p>
            <a:pPr indent="0" lvl="0" marL="0" rtl="0" algn="just">
              <a:lnSpc>
                <a:spcPct val="115000"/>
              </a:lnSpc>
              <a:spcBef>
                <a:spcPts val="0"/>
              </a:spcBef>
              <a:spcAft>
                <a:spcPts val="0"/>
              </a:spcAft>
              <a:buClr>
                <a:schemeClr val="dk1"/>
              </a:buClr>
              <a:buSzPts val="1100"/>
              <a:buFont typeface="Arial"/>
              <a:buNone/>
            </a:pPr>
            <a:r>
              <a:rPr b="1" lang="en" sz="1300">
                <a:solidFill>
                  <a:srgbClr val="26348B"/>
                </a:solidFill>
              </a:rPr>
              <a:t>Bloque de Organización OB1</a:t>
            </a:r>
            <a:r>
              <a:rPr lang="en" sz="1300">
                <a:solidFill>
                  <a:srgbClr val="26348B"/>
                </a:solidFill>
              </a:rPr>
              <a:t>:</a:t>
            </a:r>
            <a:endParaRPr sz="1300">
              <a:solidFill>
                <a:srgbClr val="26348B"/>
              </a:solidFill>
            </a:endParaRPr>
          </a:p>
          <a:p>
            <a:pPr indent="0" lvl="0" marL="0" rtl="0" algn="just">
              <a:lnSpc>
                <a:spcPct val="115000"/>
              </a:lnSpc>
              <a:spcBef>
                <a:spcPts val="0"/>
              </a:spcBef>
              <a:spcAft>
                <a:spcPts val="0"/>
              </a:spcAft>
              <a:buClr>
                <a:schemeClr val="dk1"/>
              </a:buClr>
              <a:buSzPts val="1100"/>
              <a:buFont typeface="Arial"/>
              <a:buNone/>
            </a:pPr>
            <a:r>
              <a:rPr lang="en" sz="1300">
                <a:solidFill>
                  <a:srgbClr val="26348B"/>
                </a:solidFill>
              </a:rPr>
              <a:t>En este programa se deben poner las llamadas a cada una de las funciones de control FC1, FC2 y FC3. Si desde un OB no se hace el llamado de los FC, ellos no se ejecutan.</a:t>
            </a:r>
            <a:endParaRPr sz="1300">
              <a:solidFill>
                <a:srgbClr val="26348B"/>
              </a:solidFill>
            </a:endParaRPr>
          </a:p>
          <a:p>
            <a:pPr indent="0" lvl="0" marL="0" rtl="0" algn="just">
              <a:lnSpc>
                <a:spcPct val="115000"/>
              </a:lnSpc>
              <a:spcBef>
                <a:spcPts val="0"/>
              </a:spcBef>
              <a:spcAft>
                <a:spcPts val="0"/>
              </a:spcAft>
              <a:buNone/>
            </a:pPr>
            <a:r>
              <a:t/>
            </a:r>
            <a:endParaRPr sz="1300">
              <a:solidFill>
                <a:srgbClr val="26348B"/>
              </a:solidFill>
            </a:endParaRPr>
          </a:p>
        </p:txBody>
      </p:sp>
      <p:pic>
        <p:nvPicPr>
          <p:cNvPr id="1821" name="Google Shape;1821;p42"/>
          <p:cNvPicPr preferRelativeResize="0"/>
          <p:nvPr/>
        </p:nvPicPr>
        <p:blipFill>
          <a:blip r:embed="rId3">
            <a:alphaModFix/>
          </a:blip>
          <a:stretch>
            <a:fillRect/>
          </a:stretch>
        </p:blipFill>
        <p:spPr>
          <a:xfrm>
            <a:off x="2601450" y="1735350"/>
            <a:ext cx="3889925" cy="3169500"/>
          </a:xfrm>
          <a:prstGeom prst="rect">
            <a:avLst/>
          </a:prstGeom>
          <a:noFill/>
          <a:ln cap="flat" cmpd="sng" w="28575">
            <a:solidFill>
              <a:schemeClr val="accent1"/>
            </a:solidFill>
            <a:prstDash val="solid"/>
            <a:round/>
            <a:headEnd len="sm" w="sm" type="none"/>
            <a:tailEnd len="sm" w="sm" type="none"/>
          </a:ln>
        </p:spPr>
      </p:pic>
      <p:sp>
        <p:nvSpPr>
          <p:cNvPr id="1822" name="Google Shape;1822;p42"/>
          <p:cNvSpPr/>
          <p:nvPr/>
        </p:nvSpPr>
        <p:spPr>
          <a:xfrm>
            <a:off x="2786547" y="493875"/>
            <a:ext cx="35709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6</a:t>
            </a:r>
            <a:r>
              <a:rPr b="1" lang="en" sz="2300">
                <a:solidFill>
                  <a:schemeClr val="lt1"/>
                </a:solidFill>
              </a:rPr>
              <a:t>. Máquina de Estado</a:t>
            </a:r>
            <a:endParaRPr sz="1100"/>
          </a:p>
        </p:txBody>
      </p:sp>
      <p:sp>
        <p:nvSpPr>
          <p:cNvPr id="1823" name="Google Shape;1823;p4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24" name="Google Shape;1824;p42"/>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825" name="Google Shape;1825;p42"/>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826" name="Google Shape;1826;p4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27" name="Google Shape;1827;p4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828" name="Google Shape;1828;p4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829" name="Google Shape;1829;p4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830" name="Google Shape;1830;p4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31" name="Google Shape;1831;p4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32" name="Google Shape;1832;p42"/>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833" name="Google Shape;1833;p42"/>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834" name="Google Shape;1834;p42"/>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35" name="Google Shape;1835;p4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836" name="Google Shape;1836;p4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837" name="Google Shape;1837;p4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838" name="Google Shape;1838;p4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39" name="Google Shape;1839;p4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840" name="Google Shape;1840;p4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41" name="Google Shape;1841;p4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42" name="Google Shape;1842;p4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843" name="Google Shape;1843;p4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844" name="Google Shape;1844;p4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845" name="Google Shape;1845;p4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46" name="Google Shape;1846;p4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47" name="Google Shape;1847;p42"/>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848" name="Google Shape;1848;p42"/>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49" name="Google Shape;1849;p4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850" name="Google Shape;1850;p4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851" name="Google Shape;1851;p4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852" name="Google Shape;1852;p4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53" name="Google Shape;1853;p4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854" name="Google Shape;1854;p42"/>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55" name="Google Shape;1855;p42"/>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856" name="Google Shape;1856;p42"/>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857" name="Google Shape;1857;p42"/>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58" name="Google Shape;1858;p42"/>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859" name="Google Shape;1859;p42"/>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860" name="Google Shape;1860;p42"/>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861" name="Google Shape;1861;p42"/>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62" name="Google Shape;1862;p42"/>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863" name="Google Shape;1863;p4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64" name="Google Shape;1864;p4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65" name="Google Shape;1865;p4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866" name="Google Shape;1866;p4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867" name="Google Shape;1867;p4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868" name="Google Shape;1868;p4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69" name="Google Shape;1869;p4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70" name="Google Shape;1870;p42"/>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871" name="Google Shape;1871;p42"/>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72" name="Google Shape;1872;p4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873" name="Google Shape;1873;p4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874" name="Google Shape;1874;p4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1875" name="Google Shape;1875;p4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76" name="Google Shape;1876;p4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1877" name="Google Shape;1877;p4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78" name="Google Shape;1878;p42"/>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879" name="Google Shape;1879;p42"/>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880" name="Google Shape;1880;p4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81" name="Google Shape;1881;p4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882" name="Google Shape;1882;p4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883" name="Google Shape;1883;p4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884" name="Google Shape;1884;p4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85" name="Google Shape;1885;p4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86" name="Google Shape;1886;p42"/>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887" name="Google Shape;1887;p42"/>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888" name="Google Shape;1888;p42"/>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89" name="Google Shape;1889;p4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890" name="Google Shape;1890;p4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891" name="Google Shape;1891;p4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892" name="Google Shape;1892;p4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93" name="Google Shape;1893;p4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894" name="Google Shape;1894;p4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95" name="Google Shape;1895;p4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96" name="Google Shape;1896;p4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897" name="Google Shape;1897;p4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898" name="Google Shape;1898;p4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899" name="Google Shape;1899;p4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00" name="Google Shape;1900;p4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01" name="Google Shape;1901;p42"/>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902" name="Google Shape;1902;p42"/>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03" name="Google Shape;1903;p4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904" name="Google Shape;1904;p4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905" name="Google Shape;1905;p4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906" name="Google Shape;1906;p4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07" name="Google Shape;1907;p4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908" name="Google Shape;1908;p42"/>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09" name="Google Shape;1909;p42"/>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910" name="Google Shape;1910;p42"/>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911" name="Google Shape;1911;p42"/>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12" name="Google Shape;1912;p42"/>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913" name="Google Shape;1913;p42"/>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914" name="Google Shape;1914;p42"/>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915" name="Google Shape;1915;p42"/>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16" name="Google Shape;1916;p42"/>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917" name="Google Shape;1917;p4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18" name="Google Shape;1918;p4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19" name="Google Shape;1919;p4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920" name="Google Shape;1920;p4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921" name="Google Shape;1921;p4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922" name="Google Shape;1922;p4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23" name="Google Shape;1923;p4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24" name="Google Shape;1924;p42"/>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925" name="Google Shape;1925;p42"/>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26" name="Google Shape;1926;p4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927" name="Google Shape;1927;p4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928" name="Google Shape;1928;p4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1929" name="Google Shape;1929;p4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30" name="Google Shape;1930;p4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4" name="Shape 1934"/>
        <p:cNvGrpSpPr/>
        <p:nvPr/>
      </p:nvGrpSpPr>
      <p:grpSpPr>
        <a:xfrm>
          <a:off x="0" y="0"/>
          <a:ext cx="0" cy="0"/>
          <a:chOff x="0" y="0"/>
          <a:chExt cx="0" cy="0"/>
        </a:xfrm>
      </p:grpSpPr>
      <p:sp>
        <p:nvSpPr>
          <p:cNvPr id="1935" name="Google Shape;1935;p4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36" name="Google Shape;1936;p43"/>
          <p:cNvSpPr/>
          <p:nvPr/>
        </p:nvSpPr>
        <p:spPr>
          <a:xfrm>
            <a:off x="318975" y="1735350"/>
            <a:ext cx="84549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a:solidFill>
                <a:srgbClr val="26348B"/>
              </a:solidFill>
            </a:endParaRPr>
          </a:p>
        </p:txBody>
      </p:sp>
      <p:sp>
        <p:nvSpPr>
          <p:cNvPr id="1937" name="Google Shape;1937;p43"/>
          <p:cNvSpPr/>
          <p:nvPr/>
        </p:nvSpPr>
        <p:spPr>
          <a:xfrm>
            <a:off x="318975" y="932002"/>
            <a:ext cx="8454900" cy="3169500"/>
          </a:xfrm>
          <a:prstGeom prst="roundRect">
            <a:avLst>
              <a:gd fmla="val 0" name="adj"/>
            </a:avLst>
          </a:prstGeom>
          <a:solidFill>
            <a:schemeClr val="lt1"/>
          </a:solidFill>
          <a:ln>
            <a:noFill/>
          </a:ln>
        </p:spPr>
        <p:txBody>
          <a:bodyPr anchorCtr="0" anchor="t" bIns="34275" lIns="68575" spcFirstLastPara="1" rIns="68575" wrap="square" tIns="34275">
            <a:noAutofit/>
          </a:bodyPr>
          <a:lstStyle/>
          <a:p>
            <a:pPr indent="0" lvl="0" marL="0" rtl="0" algn="just">
              <a:lnSpc>
                <a:spcPct val="115000"/>
              </a:lnSpc>
              <a:spcBef>
                <a:spcPts val="0"/>
              </a:spcBef>
              <a:spcAft>
                <a:spcPts val="0"/>
              </a:spcAft>
              <a:buClr>
                <a:schemeClr val="dk1"/>
              </a:buClr>
              <a:buSzPts val="1100"/>
              <a:buFont typeface="Arial"/>
              <a:buNone/>
            </a:pPr>
            <a:r>
              <a:rPr b="1" lang="en" sz="1300">
                <a:solidFill>
                  <a:srgbClr val="26348B"/>
                </a:solidFill>
              </a:rPr>
              <a:t>Función de control FC1: Máquina de estado.</a:t>
            </a:r>
            <a:endParaRPr b="1" sz="1300">
              <a:solidFill>
                <a:srgbClr val="26348B"/>
              </a:solidFill>
            </a:endParaRPr>
          </a:p>
          <a:p>
            <a:pPr indent="0" lvl="0" marL="0" rtl="0" algn="just">
              <a:lnSpc>
                <a:spcPct val="115000"/>
              </a:lnSpc>
              <a:spcBef>
                <a:spcPts val="0"/>
              </a:spcBef>
              <a:spcAft>
                <a:spcPts val="0"/>
              </a:spcAft>
              <a:buClr>
                <a:schemeClr val="dk1"/>
              </a:buClr>
              <a:buSzPts val="1100"/>
              <a:buFont typeface="Arial"/>
              <a:buNone/>
            </a:pPr>
            <a:r>
              <a:rPr lang="en" sz="1300">
                <a:solidFill>
                  <a:srgbClr val="26348B"/>
                </a:solidFill>
              </a:rPr>
              <a:t>La función de control </a:t>
            </a:r>
            <a:r>
              <a:rPr b="1" lang="en" sz="1300">
                <a:solidFill>
                  <a:srgbClr val="26348B"/>
                </a:solidFill>
              </a:rPr>
              <a:t>FC1</a:t>
            </a:r>
            <a:r>
              <a:rPr lang="en" sz="1300">
                <a:solidFill>
                  <a:srgbClr val="26348B"/>
                </a:solidFill>
              </a:rPr>
              <a:t>, llamada para este caso máquina de estado, es la encargada de ejecutar la lógica de operación que nos indica que estado toma el PLC después de presionar los botones de control Start, Stop, Reset. Además controla el encendido y apagado de las luces de indicación.</a:t>
            </a:r>
            <a:endParaRPr sz="1300">
              <a:solidFill>
                <a:srgbClr val="26348B"/>
              </a:solidFill>
            </a:endParaRPr>
          </a:p>
          <a:p>
            <a:pPr indent="0" lvl="0" marL="0" rtl="0" algn="just">
              <a:lnSpc>
                <a:spcPct val="115000"/>
              </a:lnSpc>
              <a:spcBef>
                <a:spcPts val="0"/>
              </a:spcBef>
              <a:spcAft>
                <a:spcPts val="0"/>
              </a:spcAft>
              <a:buClr>
                <a:schemeClr val="dk1"/>
              </a:buClr>
              <a:buSzPts val="1100"/>
              <a:buFont typeface="Arial"/>
              <a:buNone/>
            </a:pPr>
            <a:r>
              <a:rPr lang="en" sz="1300">
                <a:solidFill>
                  <a:srgbClr val="26348B"/>
                </a:solidFill>
              </a:rPr>
              <a:t>Esta rutina es importante ya que ayuda a ser </a:t>
            </a:r>
            <a:r>
              <a:rPr lang="en" sz="1300">
                <a:solidFill>
                  <a:srgbClr val="26348B"/>
                </a:solidFill>
              </a:rPr>
              <a:t>más</a:t>
            </a:r>
            <a:r>
              <a:rPr lang="en" sz="1300">
                <a:solidFill>
                  <a:srgbClr val="26348B"/>
                </a:solidFill>
              </a:rPr>
              <a:t> fácil la transición de un estado presente a un estado futuro en la lógica del PLC.</a:t>
            </a:r>
            <a:endParaRPr sz="1300">
              <a:solidFill>
                <a:srgbClr val="26348B"/>
              </a:solidFill>
            </a:endParaRPr>
          </a:p>
          <a:p>
            <a:pPr indent="0" lvl="0" marL="0" rtl="0" algn="just">
              <a:lnSpc>
                <a:spcPct val="115000"/>
              </a:lnSpc>
              <a:spcBef>
                <a:spcPts val="0"/>
              </a:spcBef>
              <a:spcAft>
                <a:spcPts val="0"/>
              </a:spcAft>
              <a:buNone/>
            </a:pPr>
            <a:r>
              <a:t/>
            </a:r>
            <a:endParaRPr b="1" sz="1300">
              <a:solidFill>
                <a:srgbClr val="26348B"/>
              </a:solidFill>
            </a:endParaRPr>
          </a:p>
          <a:p>
            <a:pPr indent="0" lvl="0" marL="0" rtl="0" algn="just">
              <a:lnSpc>
                <a:spcPct val="115000"/>
              </a:lnSpc>
              <a:spcBef>
                <a:spcPts val="0"/>
              </a:spcBef>
              <a:spcAft>
                <a:spcPts val="0"/>
              </a:spcAft>
              <a:buNone/>
            </a:pPr>
            <a:r>
              <a:t/>
            </a:r>
            <a:endParaRPr sz="1300">
              <a:solidFill>
                <a:srgbClr val="26348B"/>
              </a:solidFill>
            </a:endParaRPr>
          </a:p>
        </p:txBody>
      </p:sp>
      <p:sp>
        <p:nvSpPr>
          <p:cNvPr id="1938" name="Google Shape;1938;p43"/>
          <p:cNvSpPr/>
          <p:nvPr/>
        </p:nvSpPr>
        <p:spPr>
          <a:xfrm>
            <a:off x="2786547" y="493875"/>
            <a:ext cx="35709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6</a:t>
            </a:r>
            <a:r>
              <a:rPr b="1" lang="en" sz="2300">
                <a:solidFill>
                  <a:schemeClr val="lt1"/>
                </a:solidFill>
              </a:rPr>
              <a:t>. Máquina de Estado</a:t>
            </a:r>
            <a:endParaRPr sz="1100"/>
          </a:p>
        </p:txBody>
      </p:sp>
      <p:pic>
        <p:nvPicPr>
          <p:cNvPr id="1939" name="Google Shape;1939;p43"/>
          <p:cNvPicPr preferRelativeResize="0"/>
          <p:nvPr/>
        </p:nvPicPr>
        <p:blipFill>
          <a:blip r:embed="rId3">
            <a:alphaModFix/>
          </a:blip>
          <a:stretch>
            <a:fillRect/>
          </a:stretch>
        </p:blipFill>
        <p:spPr>
          <a:xfrm>
            <a:off x="2485012" y="2285425"/>
            <a:ext cx="4634325" cy="2742250"/>
          </a:xfrm>
          <a:prstGeom prst="rect">
            <a:avLst/>
          </a:prstGeom>
          <a:noFill/>
          <a:ln cap="flat" cmpd="sng" w="28575">
            <a:solidFill>
              <a:schemeClr val="accent1"/>
            </a:solidFill>
            <a:prstDash val="solid"/>
            <a:round/>
            <a:headEnd len="sm" w="sm" type="none"/>
            <a:tailEnd len="sm" w="sm" type="none"/>
          </a:ln>
        </p:spPr>
      </p:pic>
      <p:sp>
        <p:nvSpPr>
          <p:cNvPr id="1940" name="Google Shape;1940;p4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41" name="Google Shape;1941;p43"/>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942" name="Google Shape;1942;p43"/>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943" name="Google Shape;1943;p4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44" name="Google Shape;1944;p4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945" name="Google Shape;1945;p4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946" name="Google Shape;1946;p4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947" name="Google Shape;1947;p4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48" name="Google Shape;1948;p4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49" name="Google Shape;1949;p43"/>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950" name="Google Shape;1950;p43"/>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951" name="Google Shape;1951;p43"/>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52" name="Google Shape;1952;p4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953" name="Google Shape;1953;p4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954" name="Google Shape;1954;p4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955" name="Google Shape;1955;p4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56" name="Google Shape;1956;p4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957" name="Google Shape;1957;p4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58" name="Google Shape;1958;p4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59" name="Google Shape;1959;p4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960" name="Google Shape;1960;p4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961" name="Google Shape;1961;p4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962" name="Google Shape;1962;p4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63" name="Google Shape;1963;p4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64" name="Google Shape;1964;p43"/>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965" name="Google Shape;1965;p43"/>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66" name="Google Shape;1966;p4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1967" name="Google Shape;1967;p4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1968" name="Google Shape;1968;p4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1969" name="Google Shape;1969;p4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70" name="Google Shape;1970;p4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971" name="Google Shape;1971;p43"/>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72" name="Google Shape;1972;p43"/>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973" name="Google Shape;1973;p43"/>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974" name="Google Shape;1974;p43"/>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75" name="Google Shape;1975;p43"/>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976" name="Google Shape;1976;p43"/>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977" name="Google Shape;1977;p43"/>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978" name="Google Shape;1978;p43"/>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79" name="Google Shape;1979;p43"/>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980" name="Google Shape;1980;p4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81" name="Google Shape;1981;p4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82" name="Google Shape;1982;p4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983" name="Google Shape;1983;p4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984" name="Google Shape;1984;p4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985" name="Google Shape;1985;p4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86" name="Google Shape;1986;p4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87" name="Google Shape;1987;p43"/>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988" name="Google Shape;1988;p43"/>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89" name="Google Shape;1989;p4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990" name="Google Shape;1990;p4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991" name="Google Shape;1991;p4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1992" name="Google Shape;1992;p4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93" name="Google Shape;1993;p4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1994" name="Google Shape;1994;p4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95" name="Google Shape;1995;p43"/>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996" name="Google Shape;1996;p43"/>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997" name="Google Shape;1997;p4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98" name="Google Shape;1998;p4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999" name="Google Shape;1999;p4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000" name="Google Shape;2000;p4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001" name="Google Shape;2001;p4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02" name="Google Shape;2002;p4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03" name="Google Shape;2003;p43"/>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004" name="Google Shape;2004;p43"/>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005" name="Google Shape;2005;p43"/>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06" name="Google Shape;2006;p4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007" name="Google Shape;2007;p4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008" name="Google Shape;2008;p4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009" name="Google Shape;2009;p4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10" name="Google Shape;2010;p4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011" name="Google Shape;2011;p4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12" name="Google Shape;2012;p4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13" name="Google Shape;2013;p4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014" name="Google Shape;2014;p4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015" name="Google Shape;2015;p4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016" name="Google Shape;2016;p4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17" name="Google Shape;2017;p4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18" name="Google Shape;2018;p43"/>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019" name="Google Shape;2019;p43"/>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20" name="Google Shape;2020;p4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2021" name="Google Shape;2021;p4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2022" name="Google Shape;2022;p4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2023" name="Google Shape;2023;p4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24" name="Google Shape;2024;p4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025" name="Google Shape;2025;p43"/>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26" name="Google Shape;2026;p43"/>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027" name="Google Shape;2027;p43"/>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028" name="Google Shape;2028;p43"/>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29" name="Google Shape;2029;p43"/>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030" name="Google Shape;2030;p43"/>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031" name="Google Shape;2031;p43"/>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032" name="Google Shape;2032;p43"/>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33" name="Google Shape;2033;p43"/>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034" name="Google Shape;2034;p4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35" name="Google Shape;2035;p4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36" name="Google Shape;2036;p4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037" name="Google Shape;2037;p4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038" name="Google Shape;2038;p4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039" name="Google Shape;2039;p4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40" name="Google Shape;2040;p4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41" name="Google Shape;2041;p43"/>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042" name="Google Shape;2042;p43"/>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43" name="Google Shape;2043;p4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2044" name="Google Shape;2044;p4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2045" name="Google Shape;2045;p4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2046" name="Google Shape;2046;p4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47" name="Google Shape;2047;p4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42" name="Google Shape;142;p26"/>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43" name="Google Shape;143;p26"/>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a:t>
            </a:r>
            <a:r>
              <a:rPr lang="en" sz="800">
                <a:solidFill>
                  <a:srgbClr val="26348B"/>
                </a:solidFill>
              </a:rPr>
              <a:t> a solucionar</a:t>
            </a:r>
            <a:endParaRPr sz="1100">
              <a:solidFill>
                <a:srgbClr val="26348B"/>
              </a:solidFill>
            </a:endParaRPr>
          </a:p>
        </p:txBody>
      </p:sp>
      <p:sp>
        <p:nvSpPr>
          <p:cNvPr id="144" name="Google Shape;144;p26"/>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45" name="Google Shape;145;p26"/>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a:t>
            </a:r>
            <a:r>
              <a:rPr lang="en" sz="800">
                <a:solidFill>
                  <a:srgbClr val="26348B"/>
                </a:solidFill>
              </a:rPr>
              <a:t>Técnica</a:t>
            </a:r>
            <a:endParaRPr sz="1100">
              <a:solidFill>
                <a:srgbClr val="26348B"/>
              </a:solidFill>
            </a:endParaRPr>
          </a:p>
        </p:txBody>
      </p:sp>
      <p:sp>
        <p:nvSpPr>
          <p:cNvPr id="146" name="Google Shape;146;p26"/>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47" name="Google Shape;147;p26"/>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a:t>
            </a:r>
            <a:r>
              <a:rPr lang="en" sz="800">
                <a:solidFill>
                  <a:srgbClr val="26348B"/>
                </a:solidFill>
              </a:rPr>
              <a:t>Imágenes</a:t>
            </a:r>
            <a:r>
              <a:rPr lang="en" sz="800">
                <a:solidFill>
                  <a:srgbClr val="26348B"/>
                </a:solidFill>
              </a:rPr>
              <a:t> y Documentos de </a:t>
            </a:r>
            <a:r>
              <a:rPr lang="en" sz="800">
                <a:solidFill>
                  <a:srgbClr val="26348B"/>
                </a:solidFill>
              </a:rPr>
              <a:t>Interés</a:t>
            </a:r>
            <a:endParaRPr sz="1100">
              <a:solidFill>
                <a:srgbClr val="26348B"/>
              </a:solidFill>
            </a:endParaRPr>
          </a:p>
        </p:txBody>
      </p:sp>
      <p:sp>
        <p:nvSpPr>
          <p:cNvPr id="148" name="Google Shape;148;p26"/>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49" name="Google Shape;149;p26"/>
          <p:cNvSpPr/>
          <p:nvPr/>
        </p:nvSpPr>
        <p:spPr>
          <a:xfrm>
            <a:off x="3223256" y="540000"/>
            <a:ext cx="24300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i="0" lang="en" sz="2300" u="none" cap="none" strike="noStrike">
                <a:solidFill>
                  <a:schemeClr val="lt1"/>
                </a:solidFill>
                <a:latin typeface="Arial"/>
                <a:ea typeface="Arial"/>
                <a:cs typeface="Arial"/>
                <a:sym typeface="Arial"/>
              </a:rPr>
              <a:t>Índice</a:t>
            </a:r>
            <a:endParaRPr sz="1100"/>
          </a:p>
        </p:txBody>
      </p:sp>
      <p:sp>
        <p:nvSpPr>
          <p:cNvPr id="150" name="Google Shape;150;p26"/>
          <p:cNvSpPr/>
          <p:nvPr/>
        </p:nvSpPr>
        <p:spPr>
          <a:xfrm>
            <a:off x="2400721" y="1388400"/>
            <a:ext cx="38526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b="0" i="0" lang="en" sz="1400" u="none" cap="none" strike="noStrike">
                <a:solidFill>
                  <a:srgbClr val="26348B"/>
                </a:solidFill>
                <a:latin typeface="Arial"/>
                <a:ea typeface="Arial"/>
                <a:cs typeface="Arial"/>
                <a:sym typeface="Arial"/>
              </a:rPr>
              <a:t>0. Introducción</a:t>
            </a:r>
            <a:r>
              <a:rPr lang="en">
                <a:solidFill>
                  <a:srgbClr val="26348B"/>
                </a:solidFill>
              </a:rPr>
              <a:t> e idea.</a:t>
            </a:r>
            <a:endParaRPr sz="1100"/>
          </a:p>
        </p:txBody>
      </p:sp>
      <p:sp>
        <p:nvSpPr>
          <p:cNvPr id="151" name="Google Shape;151;p26"/>
          <p:cNvSpPr/>
          <p:nvPr/>
        </p:nvSpPr>
        <p:spPr>
          <a:xfrm>
            <a:off x="2400721" y="1736270"/>
            <a:ext cx="3852600" cy="348000"/>
          </a:xfrm>
          <a:prstGeom prst="roundRect">
            <a:avLst>
              <a:gd fmla="val 16667"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
                <a:solidFill>
                  <a:srgbClr val="26348B"/>
                </a:solidFill>
              </a:rPr>
              <a:t>1. Procedimiento</a:t>
            </a:r>
            <a:endParaRPr>
              <a:solidFill>
                <a:srgbClr val="26348B"/>
              </a:solidFill>
            </a:endParaRPr>
          </a:p>
        </p:txBody>
      </p:sp>
      <p:sp>
        <p:nvSpPr>
          <p:cNvPr id="152" name="Google Shape;152;p26"/>
          <p:cNvSpPr/>
          <p:nvPr/>
        </p:nvSpPr>
        <p:spPr>
          <a:xfrm>
            <a:off x="2400721" y="2084140"/>
            <a:ext cx="3852600" cy="348000"/>
          </a:xfrm>
          <a:prstGeom prst="roundRect">
            <a:avLst>
              <a:gd fmla="val 16667"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
                <a:solidFill>
                  <a:srgbClr val="26348B"/>
                </a:solidFill>
              </a:rPr>
              <a:t>2. Mapeado E/S</a:t>
            </a:r>
            <a:endParaRPr>
              <a:solidFill>
                <a:srgbClr val="26348B"/>
              </a:solidFill>
            </a:endParaRPr>
          </a:p>
        </p:txBody>
      </p:sp>
      <p:sp>
        <p:nvSpPr>
          <p:cNvPr id="153" name="Google Shape;153;p26"/>
          <p:cNvSpPr/>
          <p:nvPr/>
        </p:nvSpPr>
        <p:spPr>
          <a:xfrm>
            <a:off x="2398386" y="2447849"/>
            <a:ext cx="3852600" cy="348000"/>
          </a:xfrm>
          <a:prstGeom prst="roundRect">
            <a:avLst>
              <a:gd fmla="val 16667"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
                <a:solidFill>
                  <a:srgbClr val="26348B"/>
                </a:solidFill>
              </a:rPr>
              <a:t>3.Sensores Usados</a:t>
            </a:r>
            <a:endParaRPr>
              <a:solidFill>
                <a:srgbClr val="26348B"/>
              </a:solidFill>
            </a:endParaRPr>
          </a:p>
        </p:txBody>
      </p:sp>
      <p:sp>
        <p:nvSpPr>
          <p:cNvPr id="154" name="Google Shape;154;p26"/>
          <p:cNvSpPr/>
          <p:nvPr/>
        </p:nvSpPr>
        <p:spPr>
          <a:xfrm>
            <a:off x="2400725" y="2779900"/>
            <a:ext cx="3852600" cy="340500"/>
          </a:xfrm>
          <a:prstGeom prst="roundRect">
            <a:avLst>
              <a:gd fmla="val 16667"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
                <a:solidFill>
                  <a:srgbClr val="26348B"/>
                </a:solidFill>
              </a:rPr>
              <a:t>4. Proceso</a:t>
            </a:r>
            <a:endParaRPr>
              <a:solidFill>
                <a:srgbClr val="26348B"/>
              </a:solidFill>
            </a:endParaRPr>
          </a:p>
        </p:txBody>
      </p:sp>
      <p:sp>
        <p:nvSpPr>
          <p:cNvPr id="155" name="Google Shape;155;p26"/>
          <p:cNvSpPr/>
          <p:nvPr/>
        </p:nvSpPr>
        <p:spPr>
          <a:xfrm>
            <a:off x="2400725" y="3086722"/>
            <a:ext cx="3852600" cy="340500"/>
          </a:xfrm>
          <a:prstGeom prst="roundRect">
            <a:avLst>
              <a:gd fmla="val 16667"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
                <a:solidFill>
                  <a:srgbClr val="26348B"/>
                </a:solidFill>
              </a:rPr>
              <a:t>5.Estacion</a:t>
            </a:r>
            <a:endParaRPr>
              <a:solidFill>
                <a:srgbClr val="26348B"/>
              </a:solidFill>
            </a:endParaRPr>
          </a:p>
        </p:txBody>
      </p:sp>
      <p:sp>
        <p:nvSpPr>
          <p:cNvPr id="156" name="Google Shape;156;p26"/>
          <p:cNvSpPr txBox="1"/>
          <p:nvPr/>
        </p:nvSpPr>
        <p:spPr>
          <a:xfrm>
            <a:off x="2609079" y="3485056"/>
            <a:ext cx="8700" cy="1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100">
              <a:solidFill>
                <a:schemeClr val="dk1"/>
              </a:solidFill>
              <a:latin typeface="Calibri"/>
              <a:ea typeface="Calibri"/>
              <a:cs typeface="Calibri"/>
              <a:sym typeface="Calibri"/>
            </a:endParaRPr>
          </a:p>
        </p:txBody>
      </p:sp>
      <p:sp>
        <p:nvSpPr>
          <p:cNvPr id="157" name="Google Shape;157;p26"/>
          <p:cNvSpPr/>
          <p:nvPr/>
        </p:nvSpPr>
        <p:spPr>
          <a:xfrm>
            <a:off x="2400713" y="3427251"/>
            <a:ext cx="3852600" cy="340500"/>
          </a:xfrm>
          <a:prstGeom prst="roundRect">
            <a:avLst>
              <a:gd fmla="val 16667"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
                <a:solidFill>
                  <a:srgbClr val="26348B"/>
                </a:solidFill>
              </a:rPr>
              <a:t>6</a:t>
            </a:r>
            <a:r>
              <a:rPr lang="en">
                <a:solidFill>
                  <a:srgbClr val="26348B"/>
                </a:solidFill>
              </a:rPr>
              <a:t>. Máquina de Estado</a:t>
            </a:r>
            <a:endParaRPr>
              <a:solidFill>
                <a:srgbClr val="26348B"/>
              </a:solidFill>
            </a:endParaRPr>
          </a:p>
        </p:txBody>
      </p:sp>
      <p:sp>
        <p:nvSpPr>
          <p:cNvPr id="158" name="Google Shape;158;p26"/>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59" name="Google Shape;159;p2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0" name="Google Shape;160;p2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1" name="Google Shape;161;p2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62" name="Google Shape;162;p2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63" name="Google Shape;163;p2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64" name="Google Shape;164;p2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65" name="Google Shape;165;p2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66" name="Google Shape;166;p26"/>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67" name="Google Shape;167;p26"/>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68" name="Google Shape;168;p2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169" name="Google Shape;169;p2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170" name="Google Shape;170;p2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a:t>
            </a:r>
            <a:r>
              <a:rPr lang="en" sz="800">
                <a:solidFill>
                  <a:srgbClr val="26348B"/>
                </a:solidFill>
              </a:rPr>
              <a:t>.Videos</a:t>
            </a:r>
            <a:endParaRPr sz="1100">
              <a:solidFill>
                <a:srgbClr val="26348B"/>
              </a:solidFill>
            </a:endParaRPr>
          </a:p>
        </p:txBody>
      </p:sp>
      <p:sp>
        <p:nvSpPr>
          <p:cNvPr id="171" name="Google Shape;171;p2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72" name="Google Shape;172;p2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a:t>
            </a:r>
            <a:r>
              <a:rPr lang="en" sz="800">
                <a:solidFill>
                  <a:srgbClr val="26348B"/>
                </a:solidFill>
              </a:rPr>
              <a:t>.Máquina de Estado</a:t>
            </a:r>
            <a:endParaRPr sz="1100">
              <a:solidFill>
                <a:srgbClr val="26348B"/>
              </a:solidFill>
            </a:endParaRPr>
          </a:p>
        </p:txBody>
      </p:sp>
      <p:sp>
        <p:nvSpPr>
          <p:cNvPr id="173" name="Google Shape;173;p2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74" name="Google Shape;174;p26"/>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175" name="Google Shape;175;p26"/>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76" name="Google Shape;176;p2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77" name="Google Shape;177;p2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78" name="Google Shape;178;p2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79" name="Google Shape;179;p2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80" name="Google Shape;180;p2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1" name="Google Shape;181;p2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82" name="Google Shape;182;p26"/>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83" name="Google Shape;183;p26"/>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184" name="Google Shape;184;p26"/>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85" name="Google Shape;185;p2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86" name="Google Shape;186;p2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87" name="Google Shape;187;p2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88" name="Google Shape;188;p2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89" name="Google Shape;189;p2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190" name="Google Shape;190;p2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1" name="Google Shape;191;p2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2" name="Google Shape;192;p2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193" name="Google Shape;193;p2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194" name="Google Shape;194;p2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195" name="Google Shape;195;p2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196" name="Google Shape;196;p2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197" name="Google Shape;197;p26"/>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198" name="Google Shape;198;p26"/>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199" name="Google Shape;199;p2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200" name="Google Shape;200;p2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201" name="Google Shape;201;p2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202" name="Google Shape;202;p2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3" name="Google Shape;203;p2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04" name="Google Shape;204;p26"/>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5" name="Google Shape;205;p26"/>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06" name="Google Shape;206;p26"/>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07" name="Google Shape;207;p26"/>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8" name="Google Shape;208;p26"/>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09" name="Google Shape;209;p26"/>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10" name="Google Shape;210;p26"/>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11" name="Google Shape;211;p26"/>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2" name="Google Shape;212;p26"/>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13" name="Google Shape;213;p2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4" name="Google Shape;214;p2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5" name="Google Shape;215;p2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16" name="Google Shape;216;p2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17" name="Google Shape;217;p2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18" name="Google Shape;218;p2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9" name="Google Shape;219;p2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0" name="Google Shape;220;p26"/>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21" name="Google Shape;221;p26"/>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2" name="Google Shape;222;p2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223" name="Google Shape;223;p2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224" name="Google Shape;224;p2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225" name="Google Shape;225;p2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6" name="Google Shape;226;p2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5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1" name="Shape 2051"/>
        <p:cNvGrpSpPr/>
        <p:nvPr/>
      </p:nvGrpSpPr>
      <p:grpSpPr>
        <a:xfrm>
          <a:off x="0" y="0"/>
          <a:ext cx="0" cy="0"/>
          <a:chOff x="0" y="0"/>
          <a:chExt cx="0" cy="0"/>
        </a:xfrm>
      </p:grpSpPr>
      <p:sp>
        <p:nvSpPr>
          <p:cNvPr id="2052" name="Google Shape;2052;p44"/>
          <p:cNvSpPr/>
          <p:nvPr/>
        </p:nvSpPr>
        <p:spPr>
          <a:xfrm>
            <a:off x="318975" y="1735350"/>
            <a:ext cx="84549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a:solidFill>
                <a:srgbClr val="26348B"/>
              </a:solidFill>
            </a:endParaRPr>
          </a:p>
        </p:txBody>
      </p:sp>
      <p:sp>
        <p:nvSpPr>
          <p:cNvPr id="2053" name="Google Shape;2053;p44"/>
          <p:cNvSpPr/>
          <p:nvPr/>
        </p:nvSpPr>
        <p:spPr>
          <a:xfrm>
            <a:off x="205325" y="1045650"/>
            <a:ext cx="8454900" cy="4008300"/>
          </a:xfrm>
          <a:prstGeom prst="roundRect">
            <a:avLst>
              <a:gd fmla="val 0" name="adj"/>
            </a:avLst>
          </a:prstGeom>
          <a:solidFill>
            <a:schemeClr val="lt1"/>
          </a:solidFill>
          <a:ln>
            <a:noFill/>
          </a:ln>
        </p:spPr>
        <p:txBody>
          <a:bodyPr anchorCtr="0" anchor="t" bIns="34275" lIns="68575" spcFirstLastPara="1" rIns="68575" wrap="square" tIns="34275">
            <a:noAutofit/>
          </a:bodyPr>
          <a:lstStyle/>
          <a:p>
            <a:pPr indent="0" lvl="0" marL="0" rtl="0" algn="just">
              <a:lnSpc>
                <a:spcPct val="115000"/>
              </a:lnSpc>
              <a:spcBef>
                <a:spcPts val="0"/>
              </a:spcBef>
              <a:spcAft>
                <a:spcPts val="0"/>
              </a:spcAft>
              <a:buClr>
                <a:schemeClr val="dk1"/>
              </a:buClr>
              <a:buSzPts val="1100"/>
              <a:buFont typeface="Arial"/>
              <a:buNone/>
            </a:pPr>
            <a:r>
              <a:rPr lang="en">
                <a:solidFill>
                  <a:srgbClr val="26348B"/>
                </a:solidFill>
              </a:rPr>
              <a:t>La siguiente etapa es la programación de la rutina de operación de la </a:t>
            </a:r>
            <a:r>
              <a:rPr lang="en">
                <a:solidFill>
                  <a:srgbClr val="26348B"/>
                </a:solidFill>
              </a:rPr>
              <a:t>máquina</a:t>
            </a:r>
            <a:r>
              <a:rPr lang="en">
                <a:solidFill>
                  <a:srgbClr val="26348B"/>
                </a:solidFill>
              </a:rPr>
              <a:t>, en esta rutina están los comandos y señales que controlan el movimiento de la </a:t>
            </a:r>
            <a:r>
              <a:rPr lang="en">
                <a:solidFill>
                  <a:srgbClr val="26348B"/>
                </a:solidFill>
              </a:rPr>
              <a:t>máquina</a:t>
            </a:r>
            <a:r>
              <a:rPr lang="en">
                <a:solidFill>
                  <a:srgbClr val="26348B"/>
                </a:solidFill>
              </a:rPr>
              <a:t>.</a:t>
            </a:r>
            <a:endParaRPr>
              <a:solidFill>
                <a:srgbClr val="26348B"/>
              </a:solidFill>
            </a:endParaRPr>
          </a:p>
          <a:p>
            <a:pPr indent="0" lvl="0" marL="0" rtl="0" algn="just">
              <a:lnSpc>
                <a:spcPct val="115000"/>
              </a:lnSpc>
              <a:spcBef>
                <a:spcPts val="0"/>
              </a:spcBef>
              <a:spcAft>
                <a:spcPts val="0"/>
              </a:spcAft>
              <a:buClr>
                <a:schemeClr val="dk1"/>
              </a:buClr>
              <a:buSzPts val="1100"/>
              <a:buFont typeface="Arial"/>
              <a:buNone/>
            </a:pPr>
            <a:r>
              <a:rPr lang="en">
                <a:solidFill>
                  <a:srgbClr val="26348B"/>
                </a:solidFill>
              </a:rPr>
              <a:t>En el </a:t>
            </a:r>
            <a:r>
              <a:rPr b="1" lang="en">
                <a:solidFill>
                  <a:srgbClr val="26348B"/>
                </a:solidFill>
              </a:rPr>
              <a:t>FC2</a:t>
            </a:r>
            <a:r>
              <a:rPr lang="en">
                <a:solidFill>
                  <a:srgbClr val="26348B"/>
                </a:solidFill>
              </a:rPr>
              <a:t> se programara entonces la rutina de operación de la </a:t>
            </a:r>
            <a:r>
              <a:rPr lang="en">
                <a:solidFill>
                  <a:srgbClr val="26348B"/>
                </a:solidFill>
              </a:rPr>
              <a:t>máquina</a:t>
            </a:r>
            <a:r>
              <a:rPr lang="en">
                <a:solidFill>
                  <a:srgbClr val="26348B"/>
                </a:solidFill>
              </a:rPr>
              <a:t>.</a:t>
            </a:r>
            <a:endParaRPr>
              <a:solidFill>
                <a:srgbClr val="26348B"/>
              </a:solidFill>
            </a:endParaRPr>
          </a:p>
          <a:p>
            <a:pPr indent="0" lvl="0" marL="0" rtl="0" algn="just">
              <a:lnSpc>
                <a:spcPct val="115000"/>
              </a:lnSpc>
              <a:spcBef>
                <a:spcPts val="0"/>
              </a:spcBef>
              <a:spcAft>
                <a:spcPts val="0"/>
              </a:spcAft>
              <a:buNone/>
            </a:pPr>
            <a:r>
              <a:rPr lang="en">
                <a:solidFill>
                  <a:srgbClr val="26348B"/>
                </a:solidFill>
              </a:rPr>
              <a:t>Para iniciar hay que definir los pasos de operación de la </a:t>
            </a:r>
            <a:r>
              <a:rPr lang="en">
                <a:solidFill>
                  <a:srgbClr val="26348B"/>
                </a:solidFill>
              </a:rPr>
              <a:t>máquina</a:t>
            </a:r>
            <a:r>
              <a:rPr lang="en">
                <a:solidFill>
                  <a:srgbClr val="26348B"/>
                </a:solidFill>
              </a:rPr>
              <a:t>, para ello hay que observar nuevamente el diagrama.</a:t>
            </a:r>
            <a:endParaRPr>
              <a:solidFill>
                <a:srgbClr val="26348B"/>
              </a:solidFill>
            </a:endParaRPr>
          </a:p>
          <a:p>
            <a:pPr indent="0" lvl="0" marL="0" rtl="0" algn="just">
              <a:lnSpc>
                <a:spcPct val="115000"/>
              </a:lnSpc>
              <a:spcBef>
                <a:spcPts val="0"/>
              </a:spcBef>
              <a:spcAft>
                <a:spcPts val="0"/>
              </a:spcAft>
              <a:buNone/>
            </a:pPr>
            <a:r>
              <a:rPr lang="en">
                <a:solidFill>
                  <a:srgbClr val="26348B"/>
                </a:solidFill>
              </a:rPr>
              <a:t>La </a:t>
            </a:r>
            <a:r>
              <a:rPr b="1" lang="en">
                <a:solidFill>
                  <a:srgbClr val="26348B"/>
                </a:solidFill>
              </a:rPr>
              <a:t>secuencia de operación</a:t>
            </a:r>
            <a:r>
              <a:rPr lang="en">
                <a:solidFill>
                  <a:srgbClr val="26348B"/>
                </a:solidFill>
              </a:rPr>
              <a:t> que desarrollaremos para el funcionamiento es la siguiente:</a:t>
            </a:r>
            <a:endParaRPr>
              <a:solidFill>
                <a:srgbClr val="26348B"/>
              </a:solidFill>
            </a:endParaRPr>
          </a:p>
          <a:p>
            <a:pPr indent="0" lvl="0" marL="0" rtl="0" algn="just">
              <a:lnSpc>
                <a:spcPct val="115000"/>
              </a:lnSpc>
              <a:spcBef>
                <a:spcPts val="0"/>
              </a:spcBef>
              <a:spcAft>
                <a:spcPts val="0"/>
              </a:spcAft>
              <a:buNone/>
            </a:pPr>
            <a:r>
              <a:rPr b="1" lang="en">
                <a:solidFill>
                  <a:srgbClr val="26348B"/>
                </a:solidFill>
              </a:rPr>
              <a:t>Paso 1</a:t>
            </a:r>
            <a:r>
              <a:rPr b="1" lang="en">
                <a:solidFill>
                  <a:srgbClr val="26348B"/>
                </a:solidFill>
              </a:rPr>
              <a:t>: </a:t>
            </a:r>
            <a:r>
              <a:rPr lang="en">
                <a:solidFill>
                  <a:srgbClr val="26348B"/>
                </a:solidFill>
              </a:rPr>
              <a:t>Presionamos el pulsador START y inicia la secuencia esperando un tiempo T1=2s, para dar la activación del </a:t>
            </a:r>
            <a:r>
              <a:rPr lang="en">
                <a:solidFill>
                  <a:srgbClr val="26348B"/>
                </a:solidFill>
              </a:rPr>
              <a:t>pistón</a:t>
            </a:r>
            <a:r>
              <a:rPr lang="en">
                <a:solidFill>
                  <a:srgbClr val="26348B"/>
                </a:solidFill>
              </a:rPr>
              <a:t> vertical y poder bajar a recolectar el objeto.</a:t>
            </a:r>
            <a:endParaRPr>
              <a:solidFill>
                <a:srgbClr val="26348B"/>
              </a:solidFill>
            </a:endParaRPr>
          </a:p>
          <a:p>
            <a:pPr indent="0" lvl="0" marL="0" rtl="0" algn="just">
              <a:lnSpc>
                <a:spcPct val="115000"/>
              </a:lnSpc>
              <a:spcBef>
                <a:spcPts val="0"/>
              </a:spcBef>
              <a:spcAft>
                <a:spcPts val="0"/>
              </a:spcAft>
              <a:buNone/>
            </a:pPr>
            <a:r>
              <a:rPr b="1" lang="en">
                <a:solidFill>
                  <a:srgbClr val="26348B"/>
                </a:solidFill>
              </a:rPr>
              <a:t>Paso 2: </a:t>
            </a:r>
            <a:r>
              <a:rPr lang="en">
                <a:solidFill>
                  <a:srgbClr val="26348B"/>
                </a:solidFill>
              </a:rPr>
              <a:t>Al estar el </a:t>
            </a:r>
            <a:r>
              <a:rPr lang="en">
                <a:solidFill>
                  <a:srgbClr val="26348B"/>
                </a:solidFill>
              </a:rPr>
              <a:t>pistón</a:t>
            </a:r>
            <a:r>
              <a:rPr lang="en">
                <a:solidFill>
                  <a:srgbClr val="26348B"/>
                </a:solidFill>
              </a:rPr>
              <a:t> vertical en su posición extendido se </a:t>
            </a:r>
            <a:r>
              <a:rPr lang="en">
                <a:solidFill>
                  <a:srgbClr val="26348B"/>
                </a:solidFill>
              </a:rPr>
              <a:t>esperará</a:t>
            </a:r>
            <a:r>
              <a:rPr lang="en">
                <a:solidFill>
                  <a:srgbClr val="26348B"/>
                </a:solidFill>
              </a:rPr>
              <a:t> un tiempo T2=2s, para dar la activación de la garra y poder coger el objeto.</a:t>
            </a:r>
            <a:endParaRPr>
              <a:solidFill>
                <a:srgbClr val="26348B"/>
              </a:solidFill>
            </a:endParaRPr>
          </a:p>
          <a:p>
            <a:pPr indent="0" lvl="0" marL="0" rtl="0" algn="just">
              <a:lnSpc>
                <a:spcPct val="115000"/>
              </a:lnSpc>
              <a:spcBef>
                <a:spcPts val="0"/>
              </a:spcBef>
              <a:spcAft>
                <a:spcPts val="0"/>
              </a:spcAft>
              <a:buNone/>
            </a:pPr>
            <a:r>
              <a:rPr b="1" lang="en">
                <a:solidFill>
                  <a:srgbClr val="26348B"/>
                </a:solidFill>
              </a:rPr>
              <a:t>Paso 3: </a:t>
            </a:r>
            <a:r>
              <a:rPr lang="en">
                <a:solidFill>
                  <a:srgbClr val="26348B"/>
                </a:solidFill>
              </a:rPr>
              <a:t>Cuando el objeto ha sido cogido por la garra se </a:t>
            </a:r>
            <a:r>
              <a:rPr lang="en">
                <a:solidFill>
                  <a:srgbClr val="26348B"/>
                </a:solidFill>
              </a:rPr>
              <a:t>esperará</a:t>
            </a:r>
            <a:r>
              <a:rPr lang="en">
                <a:solidFill>
                  <a:srgbClr val="26348B"/>
                </a:solidFill>
              </a:rPr>
              <a:t> un tiempo T3=2s, para dar la </a:t>
            </a:r>
            <a:r>
              <a:rPr lang="en">
                <a:solidFill>
                  <a:srgbClr val="26348B"/>
                </a:solidFill>
              </a:rPr>
              <a:t>desactivación</a:t>
            </a:r>
            <a:r>
              <a:rPr lang="en">
                <a:solidFill>
                  <a:srgbClr val="26348B"/>
                </a:solidFill>
              </a:rPr>
              <a:t> del </a:t>
            </a:r>
            <a:r>
              <a:rPr lang="en">
                <a:solidFill>
                  <a:srgbClr val="26348B"/>
                </a:solidFill>
              </a:rPr>
              <a:t>pistón</a:t>
            </a:r>
            <a:r>
              <a:rPr lang="en">
                <a:solidFill>
                  <a:srgbClr val="26348B"/>
                </a:solidFill>
              </a:rPr>
              <a:t> vertical y poder retraerse.</a:t>
            </a:r>
            <a:endParaRPr>
              <a:solidFill>
                <a:srgbClr val="26348B"/>
              </a:solidFill>
            </a:endParaRPr>
          </a:p>
          <a:p>
            <a:pPr indent="0" lvl="0" marL="0" rtl="0" algn="just">
              <a:lnSpc>
                <a:spcPct val="115000"/>
              </a:lnSpc>
              <a:spcBef>
                <a:spcPts val="0"/>
              </a:spcBef>
              <a:spcAft>
                <a:spcPts val="0"/>
              </a:spcAft>
              <a:buNone/>
            </a:pPr>
            <a:r>
              <a:rPr b="1" lang="en">
                <a:solidFill>
                  <a:srgbClr val="26348B"/>
                </a:solidFill>
              </a:rPr>
              <a:t>Paso 4: </a:t>
            </a:r>
            <a:r>
              <a:rPr lang="en">
                <a:solidFill>
                  <a:srgbClr val="26348B"/>
                </a:solidFill>
              </a:rPr>
              <a:t>Cuando el sensor 2B2 da la </a:t>
            </a:r>
            <a:r>
              <a:rPr lang="en">
                <a:solidFill>
                  <a:srgbClr val="26348B"/>
                </a:solidFill>
              </a:rPr>
              <a:t>indicación</a:t>
            </a:r>
            <a:r>
              <a:rPr lang="en">
                <a:solidFill>
                  <a:srgbClr val="26348B"/>
                </a:solidFill>
              </a:rPr>
              <a:t> que el </a:t>
            </a:r>
            <a:r>
              <a:rPr lang="en">
                <a:solidFill>
                  <a:srgbClr val="26348B"/>
                </a:solidFill>
              </a:rPr>
              <a:t>pistón</a:t>
            </a:r>
            <a:r>
              <a:rPr lang="en">
                <a:solidFill>
                  <a:srgbClr val="26348B"/>
                </a:solidFill>
              </a:rPr>
              <a:t> </a:t>
            </a:r>
            <a:r>
              <a:rPr lang="en">
                <a:solidFill>
                  <a:srgbClr val="26348B"/>
                </a:solidFill>
              </a:rPr>
              <a:t>está</a:t>
            </a:r>
            <a:r>
              <a:rPr lang="en">
                <a:solidFill>
                  <a:srgbClr val="26348B"/>
                </a:solidFill>
              </a:rPr>
              <a:t> totalmente </a:t>
            </a:r>
            <a:r>
              <a:rPr lang="en">
                <a:solidFill>
                  <a:srgbClr val="26348B"/>
                </a:solidFill>
              </a:rPr>
              <a:t>retraído</a:t>
            </a:r>
            <a:r>
              <a:rPr lang="en">
                <a:solidFill>
                  <a:srgbClr val="26348B"/>
                </a:solidFill>
              </a:rPr>
              <a:t> damos la orden al motor para que se </a:t>
            </a:r>
            <a:r>
              <a:rPr lang="en">
                <a:solidFill>
                  <a:srgbClr val="26348B"/>
                </a:solidFill>
              </a:rPr>
              <a:t>desplaza</a:t>
            </a:r>
            <a:r>
              <a:rPr lang="en">
                <a:solidFill>
                  <a:srgbClr val="26348B"/>
                </a:solidFill>
              </a:rPr>
              <a:t> a la derecha para colocar el objeto en el primer carril de almacenaje (izquierdo).</a:t>
            </a:r>
            <a:endParaRPr>
              <a:solidFill>
                <a:srgbClr val="26348B"/>
              </a:solidFill>
            </a:endParaRPr>
          </a:p>
          <a:p>
            <a:pPr indent="0" lvl="0" marL="0" rtl="0" algn="just">
              <a:lnSpc>
                <a:spcPct val="115000"/>
              </a:lnSpc>
              <a:spcBef>
                <a:spcPts val="0"/>
              </a:spcBef>
              <a:spcAft>
                <a:spcPts val="0"/>
              </a:spcAft>
              <a:buClr>
                <a:schemeClr val="dk1"/>
              </a:buClr>
              <a:buSzPts val="1100"/>
              <a:buFont typeface="Arial"/>
              <a:buNone/>
            </a:pPr>
            <a:r>
              <a:t/>
            </a:r>
            <a:endParaRPr>
              <a:solidFill>
                <a:srgbClr val="26348B"/>
              </a:solidFill>
            </a:endParaRPr>
          </a:p>
          <a:p>
            <a:pPr indent="0" lvl="0" marL="0" rtl="0" algn="just">
              <a:lnSpc>
                <a:spcPct val="115000"/>
              </a:lnSpc>
              <a:spcBef>
                <a:spcPts val="0"/>
              </a:spcBef>
              <a:spcAft>
                <a:spcPts val="0"/>
              </a:spcAft>
              <a:buNone/>
            </a:pPr>
            <a:r>
              <a:t/>
            </a:r>
            <a:endParaRPr b="1" sz="1300">
              <a:solidFill>
                <a:srgbClr val="26348B"/>
              </a:solidFill>
            </a:endParaRPr>
          </a:p>
          <a:p>
            <a:pPr indent="0" lvl="0" marL="0" rtl="0" algn="just">
              <a:lnSpc>
                <a:spcPct val="115000"/>
              </a:lnSpc>
              <a:spcBef>
                <a:spcPts val="0"/>
              </a:spcBef>
              <a:spcAft>
                <a:spcPts val="0"/>
              </a:spcAft>
              <a:buNone/>
            </a:pPr>
            <a:r>
              <a:t/>
            </a:r>
            <a:endParaRPr sz="1300">
              <a:solidFill>
                <a:srgbClr val="26348B"/>
              </a:solidFill>
            </a:endParaRPr>
          </a:p>
        </p:txBody>
      </p:sp>
      <p:sp>
        <p:nvSpPr>
          <p:cNvPr id="2054" name="Google Shape;2054;p44"/>
          <p:cNvSpPr/>
          <p:nvPr/>
        </p:nvSpPr>
        <p:spPr>
          <a:xfrm>
            <a:off x="2786547" y="493875"/>
            <a:ext cx="35709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6</a:t>
            </a:r>
            <a:r>
              <a:rPr b="1" lang="en" sz="2300">
                <a:solidFill>
                  <a:schemeClr val="lt1"/>
                </a:solidFill>
              </a:rPr>
              <a:t>. Máquina de Estado</a:t>
            </a:r>
            <a:endParaRPr sz="1100"/>
          </a:p>
        </p:txBody>
      </p:sp>
      <p:sp>
        <p:nvSpPr>
          <p:cNvPr id="2055" name="Google Shape;2055;p4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56" name="Google Shape;2056;p44"/>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2057" name="Google Shape;2057;p44"/>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058" name="Google Shape;2058;p4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59" name="Google Shape;2059;p4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060" name="Google Shape;2060;p4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061" name="Google Shape;2061;p4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062" name="Google Shape;2062;p4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63" name="Google Shape;2063;p4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64" name="Google Shape;2064;p44"/>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065" name="Google Shape;2065;p44"/>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066" name="Google Shape;2066;p44"/>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67" name="Google Shape;2067;p4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068" name="Google Shape;2068;p4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069" name="Google Shape;2069;p4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070" name="Google Shape;2070;p4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71" name="Google Shape;2071;p4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072" name="Google Shape;2072;p4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73" name="Google Shape;2073;p4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74" name="Google Shape;2074;p4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075" name="Google Shape;2075;p4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076" name="Google Shape;2076;p4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077" name="Google Shape;2077;p4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78" name="Google Shape;2078;p4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79" name="Google Shape;2079;p44"/>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080" name="Google Shape;2080;p44"/>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81" name="Google Shape;2081;p4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2082" name="Google Shape;2082;p4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2083" name="Google Shape;2083;p4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2084" name="Google Shape;2084;p4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85" name="Google Shape;2085;p4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086" name="Google Shape;2086;p44"/>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87" name="Google Shape;2087;p44"/>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088" name="Google Shape;2088;p44"/>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089" name="Google Shape;2089;p44"/>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90" name="Google Shape;2090;p44"/>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091" name="Google Shape;2091;p44"/>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092" name="Google Shape;2092;p44"/>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093" name="Google Shape;2093;p44"/>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094" name="Google Shape;2094;p44"/>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095" name="Google Shape;2095;p4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096" name="Google Shape;2096;p4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097" name="Google Shape;2097;p4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098" name="Google Shape;2098;p4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099" name="Google Shape;2099;p4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100" name="Google Shape;2100;p4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01" name="Google Shape;2101;p4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02" name="Google Shape;2102;p44"/>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103" name="Google Shape;2103;p44"/>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04" name="Google Shape;2104;p4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2105" name="Google Shape;2105;p4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2106" name="Google Shape;2106;p4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2107" name="Google Shape;2107;p4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08" name="Google Shape;2108;p4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2109" name="Google Shape;2109;p4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10" name="Google Shape;2110;p44"/>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2111" name="Google Shape;2111;p44"/>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112" name="Google Shape;2112;p4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13" name="Google Shape;2113;p4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114" name="Google Shape;2114;p4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115" name="Google Shape;2115;p4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116" name="Google Shape;2116;p4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17" name="Google Shape;2117;p4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18" name="Google Shape;2118;p44"/>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119" name="Google Shape;2119;p44"/>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120" name="Google Shape;2120;p44"/>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21" name="Google Shape;2121;p4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122" name="Google Shape;2122;p4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123" name="Google Shape;2123;p4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124" name="Google Shape;2124;p4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25" name="Google Shape;2125;p4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126" name="Google Shape;2126;p4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27" name="Google Shape;2127;p4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28" name="Google Shape;2128;p4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129" name="Google Shape;2129;p4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130" name="Google Shape;2130;p4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131" name="Google Shape;2131;p4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32" name="Google Shape;2132;p4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33" name="Google Shape;2133;p44"/>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134" name="Google Shape;2134;p44"/>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35" name="Google Shape;2135;p4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2136" name="Google Shape;2136;p4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2137" name="Google Shape;2137;p4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2138" name="Google Shape;2138;p4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39" name="Google Shape;2139;p4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140" name="Google Shape;2140;p44"/>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41" name="Google Shape;2141;p44"/>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142" name="Google Shape;2142;p44"/>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143" name="Google Shape;2143;p44"/>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44" name="Google Shape;2144;p44"/>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145" name="Google Shape;2145;p44"/>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146" name="Google Shape;2146;p44"/>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147" name="Google Shape;2147;p44"/>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48" name="Google Shape;2148;p44"/>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149" name="Google Shape;2149;p44"/>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50" name="Google Shape;2150;p44"/>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51" name="Google Shape;2151;p44"/>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152" name="Google Shape;2152;p44"/>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153" name="Google Shape;2153;p44"/>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154" name="Google Shape;2154;p44"/>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55" name="Google Shape;2155;p44"/>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56" name="Google Shape;2156;p44"/>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157" name="Google Shape;2157;p44"/>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58" name="Google Shape;2158;p44"/>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2159" name="Google Shape;2159;p44"/>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2160" name="Google Shape;2160;p44"/>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2161" name="Google Shape;2161;p44"/>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62" name="Google Shape;2162;p44"/>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6" name="Shape 2166"/>
        <p:cNvGrpSpPr/>
        <p:nvPr/>
      </p:nvGrpSpPr>
      <p:grpSpPr>
        <a:xfrm>
          <a:off x="0" y="0"/>
          <a:ext cx="0" cy="0"/>
          <a:chOff x="0" y="0"/>
          <a:chExt cx="0" cy="0"/>
        </a:xfrm>
      </p:grpSpPr>
      <p:sp>
        <p:nvSpPr>
          <p:cNvPr id="2167" name="Google Shape;2167;p45"/>
          <p:cNvSpPr/>
          <p:nvPr/>
        </p:nvSpPr>
        <p:spPr>
          <a:xfrm>
            <a:off x="318975" y="1735350"/>
            <a:ext cx="84549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a:solidFill>
                <a:srgbClr val="26348B"/>
              </a:solidFill>
            </a:endParaRPr>
          </a:p>
        </p:txBody>
      </p:sp>
      <p:sp>
        <p:nvSpPr>
          <p:cNvPr id="2168" name="Google Shape;2168;p45"/>
          <p:cNvSpPr/>
          <p:nvPr/>
        </p:nvSpPr>
        <p:spPr>
          <a:xfrm>
            <a:off x="205325" y="1045652"/>
            <a:ext cx="8454900" cy="3169500"/>
          </a:xfrm>
          <a:prstGeom prst="roundRect">
            <a:avLst>
              <a:gd fmla="val 0" name="adj"/>
            </a:avLst>
          </a:prstGeom>
          <a:solidFill>
            <a:schemeClr val="lt1"/>
          </a:solidFill>
          <a:ln>
            <a:noFill/>
          </a:ln>
        </p:spPr>
        <p:txBody>
          <a:bodyPr anchorCtr="0" anchor="t" bIns="34275" lIns="68575" spcFirstLastPara="1" rIns="68575" wrap="square" tIns="34275">
            <a:noAutofit/>
          </a:bodyPr>
          <a:lstStyle/>
          <a:p>
            <a:pPr indent="0" lvl="0" marL="0" rtl="0" algn="just">
              <a:lnSpc>
                <a:spcPct val="115000"/>
              </a:lnSpc>
              <a:spcBef>
                <a:spcPts val="0"/>
              </a:spcBef>
              <a:spcAft>
                <a:spcPts val="0"/>
              </a:spcAft>
              <a:buNone/>
            </a:pPr>
            <a:r>
              <a:rPr b="1" lang="en">
                <a:solidFill>
                  <a:srgbClr val="26348B"/>
                </a:solidFill>
              </a:rPr>
              <a:t>Paso 5: </a:t>
            </a:r>
            <a:r>
              <a:rPr lang="en">
                <a:solidFill>
                  <a:srgbClr val="26348B"/>
                </a:solidFill>
              </a:rPr>
              <a:t>En el desplazamiento del motor al situarse en la posición del carril de almacenaje izquierdo por medio del sensor </a:t>
            </a:r>
            <a:r>
              <a:rPr b="1" lang="en">
                <a:solidFill>
                  <a:srgbClr val="26348B"/>
                </a:solidFill>
              </a:rPr>
              <a:t>IB3</a:t>
            </a:r>
            <a:r>
              <a:rPr lang="en">
                <a:solidFill>
                  <a:srgbClr val="26348B"/>
                </a:solidFill>
              </a:rPr>
              <a:t> se da la indicación de que el motor se detenga y se da la orden de que el </a:t>
            </a:r>
            <a:r>
              <a:rPr lang="en">
                <a:solidFill>
                  <a:srgbClr val="26348B"/>
                </a:solidFill>
              </a:rPr>
              <a:t>pistón</a:t>
            </a:r>
            <a:r>
              <a:rPr lang="en">
                <a:solidFill>
                  <a:srgbClr val="26348B"/>
                </a:solidFill>
              </a:rPr>
              <a:t> vertical</a:t>
            </a:r>
            <a:r>
              <a:rPr b="1" lang="en">
                <a:solidFill>
                  <a:srgbClr val="26348B"/>
                </a:solidFill>
              </a:rPr>
              <a:t> </a:t>
            </a:r>
            <a:r>
              <a:rPr lang="en">
                <a:solidFill>
                  <a:srgbClr val="26348B"/>
                </a:solidFill>
              </a:rPr>
              <a:t>baje para colocar el objeto en el carril.</a:t>
            </a:r>
            <a:endParaRPr>
              <a:solidFill>
                <a:srgbClr val="26348B"/>
              </a:solidFill>
            </a:endParaRPr>
          </a:p>
          <a:p>
            <a:pPr indent="0" lvl="0" marL="0" rtl="0" algn="just">
              <a:lnSpc>
                <a:spcPct val="115000"/>
              </a:lnSpc>
              <a:spcBef>
                <a:spcPts val="0"/>
              </a:spcBef>
              <a:spcAft>
                <a:spcPts val="0"/>
              </a:spcAft>
              <a:buNone/>
            </a:pPr>
            <a:r>
              <a:rPr b="1" lang="en">
                <a:solidFill>
                  <a:srgbClr val="26348B"/>
                </a:solidFill>
              </a:rPr>
              <a:t>Paso 6: </a:t>
            </a:r>
            <a:r>
              <a:rPr lang="en">
                <a:solidFill>
                  <a:srgbClr val="26348B"/>
                </a:solidFill>
              </a:rPr>
              <a:t>Al estar el pistón vertical en su posición extendido se esperará un tiempo T4=2s, para dar la desactivación de la garra y poder soltar el objeto.</a:t>
            </a:r>
            <a:endParaRPr>
              <a:solidFill>
                <a:srgbClr val="26348B"/>
              </a:solidFill>
            </a:endParaRPr>
          </a:p>
          <a:p>
            <a:pPr indent="0" lvl="0" marL="0" rtl="0" algn="just">
              <a:lnSpc>
                <a:spcPct val="115000"/>
              </a:lnSpc>
              <a:spcBef>
                <a:spcPts val="0"/>
              </a:spcBef>
              <a:spcAft>
                <a:spcPts val="0"/>
              </a:spcAft>
              <a:buNone/>
            </a:pPr>
            <a:r>
              <a:rPr b="1" lang="en">
                <a:solidFill>
                  <a:srgbClr val="26348B"/>
                </a:solidFill>
              </a:rPr>
              <a:t>Paso 7: </a:t>
            </a:r>
            <a:r>
              <a:rPr lang="en">
                <a:solidFill>
                  <a:srgbClr val="26348B"/>
                </a:solidFill>
              </a:rPr>
              <a:t>Cuando el objeto ha sido colocado en el carril, la garra se esperará un tiempo T5=2s, para dar la desactivación del pistón vertical y poder retraerse.</a:t>
            </a:r>
            <a:endParaRPr>
              <a:solidFill>
                <a:srgbClr val="26348B"/>
              </a:solidFill>
            </a:endParaRPr>
          </a:p>
          <a:p>
            <a:pPr indent="0" lvl="0" marL="0" rtl="0" algn="just">
              <a:lnSpc>
                <a:spcPct val="115000"/>
              </a:lnSpc>
              <a:spcBef>
                <a:spcPts val="0"/>
              </a:spcBef>
              <a:spcAft>
                <a:spcPts val="0"/>
              </a:spcAft>
              <a:buNone/>
            </a:pPr>
            <a:r>
              <a:rPr b="1" lang="en">
                <a:solidFill>
                  <a:srgbClr val="26348B"/>
                </a:solidFill>
              </a:rPr>
              <a:t>Paso 8: </a:t>
            </a:r>
            <a:r>
              <a:rPr lang="en">
                <a:solidFill>
                  <a:srgbClr val="26348B"/>
                </a:solidFill>
              </a:rPr>
              <a:t>Cuando el sensor 2B2 da la indicación que el pistón está totalmente retraído damos la orden al motor para que se desplaza a la izquierda y poder repetir el ciclo de recolección de objeto hasta que se cumpla el número de objetos que le indiquemos a la secuencia y así poder finalizar su ciclo de trabajo.</a:t>
            </a:r>
            <a:endParaRPr>
              <a:solidFill>
                <a:srgbClr val="26348B"/>
              </a:solidFill>
            </a:endParaRPr>
          </a:p>
          <a:p>
            <a:pPr indent="0" lvl="0" marL="0" rtl="0" algn="just">
              <a:lnSpc>
                <a:spcPct val="115000"/>
              </a:lnSpc>
              <a:spcBef>
                <a:spcPts val="0"/>
              </a:spcBef>
              <a:spcAft>
                <a:spcPts val="0"/>
              </a:spcAft>
              <a:buNone/>
            </a:pPr>
            <a:r>
              <a:t/>
            </a:r>
            <a:endParaRPr>
              <a:solidFill>
                <a:srgbClr val="26348B"/>
              </a:solidFill>
            </a:endParaRPr>
          </a:p>
          <a:p>
            <a:pPr indent="0" lvl="0" marL="0" rtl="0" algn="just">
              <a:lnSpc>
                <a:spcPct val="115000"/>
              </a:lnSpc>
              <a:spcBef>
                <a:spcPts val="0"/>
              </a:spcBef>
              <a:spcAft>
                <a:spcPts val="0"/>
              </a:spcAft>
              <a:buNone/>
            </a:pPr>
            <a:r>
              <a:t/>
            </a:r>
            <a:endParaRPr b="1" sz="1300">
              <a:solidFill>
                <a:srgbClr val="26348B"/>
              </a:solidFill>
            </a:endParaRPr>
          </a:p>
          <a:p>
            <a:pPr indent="0" lvl="0" marL="0" rtl="0" algn="just">
              <a:lnSpc>
                <a:spcPct val="115000"/>
              </a:lnSpc>
              <a:spcBef>
                <a:spcPts val="0"/>
              </a:spcBef>
              <a:spcAft>
                <a:spcPts val="0"/>
              </a:spcAft>
              <a:buNone/>
            </a:pPr>
            <a:r>
              <a:t/>
            </a:r>
            <a:endParaRPr sz="1300">
              <a:solidFill>
                <a:srgbClr val="26348B"/>
              </a:solidFill>
            </a:endParaRPr>
          </a:p>
        </p:txBody>
      </p:sp>
      <p:sp>
        <p:nvSpPr>
          <p:cNvPr id="2169" name="Google Shape;2169;p45"/>
          <p:cNvSpPr/>
          <p:nvPr/>
        </p:nvSpPr>
        <p:spPr>
          <a:xfrm>
            <a:off x="2786547" y="493875"/>
            <a:ext cx="35709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6</a:t>
            </a:r>
            <a:r>
              <a:rPr b="1" lang="en" sz="2300">
                <a:solidFill>
                  <a:schemeClr val="lt1"/>
                </a:solidFill>
              </a:rPr>
              <a:t>. Máquina de Estado</a:t>
            </a:r>
            <a:endParaRPr sz="1100"/>
          </a:p>
        </p:txBody>
      </p:sp>
      <p:sp>
        <p:nvSpPr>
          <p:cNvPr id="2170" name="Google Shape;2170;p4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71" name="Google Shape;2171;p45"/>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2172" name="Google Shape;2172;p45"/>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173" name="Google Shape;2173;p4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74" name="Google Shape;2174;p4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175" name="Google Shape;2175;p4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176" name="Google Shape;2176;p4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177" name="Google Shape;2177;p4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78" name="Google Shape;2178;p4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79" name="Google Shape;2179;p45"/>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180" name="Google Shape;2180;p45"/>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181" name="Google Shape;2181;p45"/>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82" name="Google Shape;2182;p4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183" name="Google Shape;2183;p4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184" name="Google Shape;2184;p4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185" name="Google Shape;2185;p4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86" name="Google Shape;2186;p4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187" name="Google Shape;2187;p4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88" name="Google Shape;2188;p4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89" name="Google Shape;2189;p4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190" name="Google Shape;2190;p4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191" name="Google Shape;2191;p4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192" name="Google Shape;2192;p4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193" name="Google Shape;2193;p4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194" name="Google Shape;2194;p45"/>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195" name="Google Shape;2195;p45"/>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196" name="Google Shape;2196;p4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2197" name="Google Shape;2197;p4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2198" name="Google Shape;2198;p4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2199" name="Google Shape;2199;p4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00" name="Google Shape;2200;p4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201" name="Google Shape;2201;p45"/>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02" name="Google Shape;2202;p45"/>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203" name="Google Shape;2203;p45"/>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204" name="Google Shape;2204;p45"/>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05" name="Google Shape;2205;p45"/>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206" name="Google Shape;2206;p45"/>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207" name="Google Shape;2207;p45"/>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208" name="Google Shape;2208;p45"/>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09" name="Google Shape;2209;p45"/>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210" name="Google Shape;2210;p4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11" name="Google Shape;2211;p4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12" name="Google Shape;2212;p4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213" name="Google Shape;2213;p4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214" name="Google Shape;2214;p4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215" name="Google Shape;2215;p4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16" name="Google Shape;2216;p4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17" name="Google Shape;2217;p45"/>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218" name="Google Shape;2218;p45"/>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19" name="Google Shape;2219;p4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2220" name="Google Shape;2220;p4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2221" name="Google Shape;2221;p4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2222" name="Google Shape;2222;p4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23" name="Google Shape;2223;p4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2224" name="Google Shape;2224;p4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25" name="Google Shape;2225;p45"/>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2226" name="Google Shape;2226;p45"/>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227" name="Google Shape;2227;p4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28" name="Google Shape;2228;p4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229" name="Google Shape;2229;p4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230" name="Google Shape;2230;p4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231" name="Google Shape;2231;p4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32" name="Google Shape;2232;p4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33" name="Google Shape;2233;p45"/>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234" name="Google Shape;2234;p45"/>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235" name="Google Shape;2235;p45"/>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36" name="Google Shape;2236;p4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237" name="Google Shape;2237;p4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238" name="Google Shape;2238;p4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239" name="Google Shape;2239;p4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40" name="Google Shape;2240;p4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241" name="Google Shape;2241;p4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42" name="Google Shape;2242;p4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43" name="Google Shape;2243;p4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244" name="Google Shape;2244;p4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245" name="Google Shape;2245;p4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246" name="Google Shape;2246;p4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47" name="Google Shape;2247;p4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48" name="Google Shape;2248;p45"/>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249" name="Google Shape;2249;p45"/>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50" name="Google Shape;2250;p4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2251" name="Google Shape;2251;p4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2252" name="Google Shape;2252;p4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2253" name="Google Shape;2253;p4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54" name="Google Shape;2254;p4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255" name="Google Shape;2255;p45"/>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56" name="Google Shape;2256;p45"/>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257" name="Google Shape;2257;p45"/>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258" name="Google Shape;2258;p45"/>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59" name="Google Shape;2259;p45"/>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260" name="Google Shape;2260;p45"/>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261" name="Google Shape;2261;p45"/>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262" name="Google Shape;2262;p45"/>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63" name="Google Shape;2263;p45"/>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264" name="Google Shape;2264;p45"/>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65" name="Google Shape;2265;p45"/>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66" name="Google Shape;2266;p45"/>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267" name="Google Shape;2267;p45"/>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268" name="Google Shape;2268;p45"/>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269" name="Google Shape;2269;p45"/>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70" name="Google Shape;2270;p45"/>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71" name="Google Shape;2271;p45"/>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272" name="Google Shape;2272;p45"/>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73" name="Google Shape;2273;p45"/>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2274" name="Google Shape;2274;p45"/>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2275" name="Google Shape;2275;p45"/>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2276" name="Google Shape;2276;p45"/>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77" name="Google Shape;2277;p45"/>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1" name="Shape 2281"/>
        <p:cNvGrpSpPr/>
        <p:nvPr/>
      </p:nvGrpSpPr>
      <p:grpSpPr>
        <a:xfrm>
          <a:off x="0" y="0"/>
          <a:ext cx="0" cy="0"/>
          <a:chOff x="0" y="0"/>
          <a:chExt cx="0" cy="0"/>
        </a:xfrm>
      </p:grpSpPr>
      <p:sp>
        <p:nvSpPr>
          <p:cNvPr id="2282" name="Google Shape;2282;p46"/>
          <p:cNvSpPr/>
          <p:nvPr/>
        </p:nvSpPr>
        <p:spPr>
          <a:xfrm>
            <a:off x="318975" y="1735350"/>
            <a:ext cx="8454900" cy="348000"/>
          </a:xfrm>
          <a:prstGeom prst="roundRect">
            <a:avLst>
              <a:gd fmla="val 0" name="adj"/>
            </a:avLst>
          </a:pr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a:solidFill>
                <a:srgbClr val="26348B"/>
              </a:solidFill>
            </a:endParaRPr>
          </a:p>
        </p:txBody>
      </p:sp>
      <p:sp>
        <p:nvSpPr>
          <p:cNvPr id="2283" name="Google Shape;2283;p46"/>
          <p:cNvSpPr/>
          <p:nvPr/>
        </p:nvSpPr>
        <p:spPr>
          <a:xfrm>
            <a:off x="214800" y="1136077"/>
            <a:ext cx="8454900" cy="3169500"/>
          </a:xfrm>
          <a:prstGeom prst="roundRect">
            <a:avLst>
              <a:gd fmla="val 0" name="adj"/>
            </a:avLst>
          </a:prstGeom>
          <a:solidFill>
            <a:schemeClr val="lt1"/>
          </a:solidFill>
          <a:ln>
            <a:noFill/>
          </a:ln>
        </p:spPr>
        <p:txBody>
          <a:bodyPr anchorCtr="0" anchor="t" bIns="34275" lIns="68575" spcFirstLastPara="1" rIns="68575" wrap="square" tIns="34275">
            <a:noAutofit/>
          </a:bodyPr>
          <a:lstStyle/>
          <a:p>
            <a:pPr indent="0" lvl="0" marL="0" rtl="0" algn="just">
              <a:lnSpc>
                <a:spcPct val="115000"/>
              </a:lnSpc>
              <a:spcBef>
                <a:spcPts val="0"/>
              </a:spcBef>
              <a:spcAft>
                <a:spcPts val="0"/>
              </a:spcAft>
              <a:buClr>
                <a:schemeClr val="dk1"/>
              </a:buClr>
              <a:buSzPts val="1100"/>
              <a:buFont typeface="Arial"/>
              <a:buNone/>
            </a:pPr>
            <a:r>
              <a:rPr lang="en" sz="1300">
                <a:solidFill>
                  <a:srgbClr val="26348B"/>
                </a:solidFill>
              </a:rPr>
              <a:t>Lo siguiente es programar en el </a:t>
            </a:r>
            <a:r>
              <a:rPr b="1" lang="en" sz="1300">
                <a:solidFill>
                  <a:srgbClr val="26348B"/>
                </a:solidFill>
              </a:rPr>
              <a:t>FC3</a:t>
            </a:r>
            <a:r>
              <a:rPr lang="en" sz="1300">
                <a:solidFill>
                  <a:srgbClr val="26348B"/>
                </a:solidFill>
              </a:rPr>
              <a:t> una rutina de reset para indicar al sistema </a:t>
            </a:r>
            <a:r>
              <a:rPr lang="en" sz="1300">
                <a:solidFill>
                  <a:srgbClr val="26348B"/>
                </a:solidFill>
              </a:rPr>
              <a:t>qué</a:t>
            </a:r>
            <a:r>
              <a:rPr lang="en" sz="1300">
                <a:solidFill>
                  <a:srgbClr val="26348B"/>
                </a:solidFill>
              </a:rPr>
              <a:t> hacer ante un paro de emergencia.</a:t>
            </a:r>
            <a:endParaRPr sz="1700">
              <a:solidFill>
                <a:srgbClr val="26348B"/>
              </a:solidFill>
            </a:endParaRPr>
          </a:p>
          <a:p>
            <a:pPr indent="0" lvl="0" marL="0" rtl="0" algn="just">
              <a:lnSpc>
                <a:spcPct val="115000"/>
              </a:lnSpc>
              <a:spcBef>
                <a:spcPts val="0"/>
              </a:spcBef>
              <a:spcAft>
                <a:spcPts val="0"/>
              </a:spcAft>
              <a:buNone/>
            </a:pPr>
            <a:r>
              <a:t/>
            </a:r>
            <a:endParaRPr>
              <a:solidFill>
                <a:srgbClr val="26348B"/>
              </a:solidFill>
            </a:endParaRPr>
          </a:p>
          <a:p>
            <a:pPr indent="0" lvl="0" marL="0" rtl="0" algn="just">
              <a:lnSpc>
                <a:spcPct val="115000"/>
              </a:lnSpc>
              <a:spcBef>
                <a:spcPts val="0"/>
              </a:spcBef>
              <a:spcAft>
                <a:spcPts val="0"/>
              </a:spcAft>
              <a:buNone/>
            </a:pPr>
            <a:r>
              <a:t/>
            </a:r>
            <a:endParaRPr b="1" sz="1300">
              <a:solidFill>
                <a:srgbClr val="26348B"/>
              </a:solidFill>
            </a:endParaRPr>
          </a:p>
          <a:p>
            <a:pPr indent="0" lvl="0" marL="0" rtl="0" algn="just">
              <a:lnSpc>
                <a:spcPct val="115000"/>
              </a:lnSpc>
              <a:spcBef>
                <a:spcPts val="0"/>
              </a:spcBef>
              <a:spcAft>
                <a:spcPts val="0"/>
              </a:spcAft>
              <a:buNone/>
            </a:pPr>
            <a:r>
              <a:t/>
            </a:r>
            <a:endParaRPr sz="1300">
              <a:solidFill>
                <a:srgbClr val="26348B"/>
              </a:solidFill>
            </a:endParaRPr>
          </a:p>
        </p:txBody>
      </p:sp>
      <p:sp>
        <p:nvSpPr>
          <p:cNvPr id="2284" name="Google Shape;2284;p46"/>
          <p:cNvSpPr/>
          <p:nvPr/>
        </p:nvSpPr>
        <p:spPr>
          <a:xfrm>
            <a:off x="2786547" y="493875"/>
            <a:ext cx="35709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 sz="2300">
                <a:solidFill>
                  <a:schemeClr val="lt1"/>
                </a:solidFill>
              </a:rPr>
              <a:t>6</a:t>
            </a:r>
            <a:r>
              <a:rPr b="1" lang="en" sz="2300">
                <a:solidFill>
                  <a:schemeClr val="lt1"/>
                </a:solidFill>
              </a:rPr>
              <a:t>. Máquina de Estado</a:t>
            </a:r>
            <a:endParaRPr sz="1100"/>
          </a:p>
        </p:txBody>
      </p:sp>
      <p:sp>
        <p:nvSpPr>
          <p:cNvPr id="2285" name="Google Shape;2285;p4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86" name="Google Shape;2286;p46"/>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2287" name="Google Shape;2287;p46"/>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288" name="Google Shape;2288;p4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89" name="Google Shape;2289;p4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290" name="Google Shape;2290;p4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291" name="Google Shape;2291;p4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292" name="Google Shape;2292;p4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293" name="Google Shape;2293;p4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294" name="Google Shape;2294;p46"/>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295" name="Google Shape;2295;p46"/>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296" name="Google Shape;2296;p46"/>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297" name="Google Shape;2297;p4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298" name="Google Shape;2298;p4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299" name="Google Shape;2299;p4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300" name="Google Shape;2300;p4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01" name="Google Shape;2301;p4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pic>
        <p:nvPicPr>
          <p:cNvPr id="2302" name="Google Shape;2302;p46"/>
          <p:cNvPicPr preferRelativeResize="0"/>
          <p:nvPr/>
        </p:nvPicPr>
        <p:blipFill>
          <a:blip r:embed="rId3">
            <a:alphaModFix/>
          </a:blip>
          <a:stretch>
            <a:fillRect/>
          </a:stretch>
        </p:blipFill>
        <p:spPr>
          <a:xfrm>
            <a:off x="2028150" y="1588150"/>
            <a:ext cx="5638800" cy="3181350"/>
          </a:xfrm>
          <a:prstGeom prst="rect">
            <a:avLst/>
          </a:prstGeom>
          <a:noFill/>
          <a:ln cap="flat" cmpd="sng" w="28575">
            <a:solidFill>
              <a:schemeClr val="accent1"/>
            </a:solidFill>
            <a:prstDash val="solid"/>
            <a:round/>
            <a:headEnd len="sm" w="sm" type="none"/>
            <a:tailEnd len="sm" w="sm" type="none"/>
          </a:ln>
        </p:spPr>
      </p:pic>
      <p:sp>
        <p:nvSpPr>
          <p:cNvPr id="2303" name="Google Shape;2303;p4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04" name="Google Shape;2304;p4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05" name="Google Shape;2305;p4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306" name="Google Shape;2306;p4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307" name="Google Shape;2307;p4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308" name="Google Shape;2308;p4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09" name="Google Shape;2309;p4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10" name="Google Shape;2310;p46"/>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311" name="Google Shape;2311;p46"/>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12" name="Google Shape;2312;p4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2313" name="Google Shape;2313;p4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2314" name="Google Shape;2314;p4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2315" name="Google Shape;2315;p4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16" name="Google Shape;2316;p4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317" name="Google Shape;2317;p46"/>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18" name="Google Shape;2318;p46"/>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319" name="Google Shape;2319;p46"/>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320" name="Google Shape;2320;p46"/>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21" name="Google Shape;2321;p46"/>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322" name="Google Shape;2322;p46"/>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323" name="Google Shape;2323;p46"/>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324" name="Google Shape;2324;p46"/>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25" name="Google Shape;2325;p46"/>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326" name="Google Shape;2326;p4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27" name="Google Shape;2327;p4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28" name="Google Shape;2328;p4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329" name="Google Shape;2329;p4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330" name="Google Shape;2330;p4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331" name="Google Shape;2331;p4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32" name="Google Shape;2332;p4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33" name="Google Shape;2333;p46"/>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334" name="Google Shape;2334;p46"/>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35" name="Google Shape;2335;p4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2336" name="Google Shape;2336;p4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2337" name="Google Shape;2337;p4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2338" name="Google Shape;2338;p4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39" name="Google Shape;2339;p4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2340" name="Google Shape;2340;p4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41" name="Google Shape;2341;p46"/>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2342" name="Google Shape;2342;p46"/>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343" name="Google Shape;2343;p4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44" name="Google Shape;2344;p4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345" name="Google Shape;2345;p4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346" name="Google Shape;2346;p4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347" name="Google Shape;2347;p4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48" name="Google Shape;2348;p4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49" name="Google Shape;2349;p46"/>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350" name="Google Shape;2350;p46"/>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351" name="Google Shape;2351;p46"/>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52" name="Google Shape;2352;p4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353" name="Google Shape;2353;p4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354" name="Google Shape;2354;p4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355" name="Google Shape;2355;p4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56" name="Google Shape;2356;p4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357" name="Google Shape;2357;p4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58" name="Google Shape;2358;p4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59" name="Google Shape;2359;p4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360" name="Google Shape;2360;p4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361" name="Google Shape;2361;p4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362" name="Google Shape;2362;p4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63" name="Google Shape;2363;p4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64" name="Google Shape;2364;p46"/>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365" name="Google Shape;2365;p46"/>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66" name="Google Shape;2366;p4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2367" name="Google Shape;2367;p4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2368" name="Google Shape;2368;p4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2369" name="Google Shape;2369;p4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70" name="Google Shape;2370;p4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371" name="Google Shape;2371;p46"/>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72" name="Google Shape;2372;p46"/>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373" name="Google Shape;2373;p46"/>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374" name="Google Shape;2374;p46"/>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75" name="Google Shape;2375;p46"/>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376" name="Google Shape;2376;p46"/>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377" name="Google Shape;2377;p46"/>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378" name="Google Shape;2378;p46"/>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79" name="Google Shape;2379;p46"/>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380" name="Google Shape;2380;p46"/>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81" name="Google Shape;2381;p46"/>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82" name="Google Shape;2382;p46"/>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383" name="Google Shape;2383;p46"/>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384" name="Google Shape;2384;p46"/>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385" name="Google Shape;2385;p46"/>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86" name="Google Shape;2386;p46"/>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87" name="Google Shape;2387;p46"/>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388" name="Google Shape;2388;p46"/>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89" name="Google Shape;2389;p46"/>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2390" name="Google Shape;2390;p46"/>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2391" name="Google Shape;2391;p46"/>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2392" name="Google Shape;2392;p46"/>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93" name="Google Shape;2393;p46"/>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7" name="Shape 2397"/>
        <p:cNvGrpSpPr/>
        <p:nvPr/>
      </p:nvGrpSpPr>
      <p:grpSpPr>
        <a:xfrm>
          <a:off x="0" y="0"/>
          <a:ext cx="0" cy="0"/>
          <a:chOff x="0" y="0"/>
          <a:chExt cx="0" cy="0"/>
        </a:xfrm>
      </p:grpSpPr>
      <p:sp>
        <p:nvSpPr>
          <p:cNvPr id="2398" name="Google Shape;2398;p47"/>
          <p:cNvSpPr txBox="1"/>
          <p:nvPr>
            <p:ph type="ctrTitle"/>
          </p:nvPr>
        </p:nvSpPr>
        <p:spPr>
          <a:xfrm>
            <a:off x="1143000" y="841772"/>
            <a:ext cx="6858000" cy="1790700"/>
          </a:xfrm>
          <a:prstGeom prst="rect">
            <a:avLst/>
          </a:prstGeom>
        </p:spPr>
        <p:txBody>
          <a:bodyPr anchorCtr="0" anchor="b" bIns="34275" lIns="68575" spcFirstLastPara="1" rIns="68575" wrap="square" tIns="34275">
            <a:normAutofit/>
          </a:bodyPr>
          <a:lstStyle/>
          <a:p>
            <a:pPr indent="0" lvl="0" marL="0" rtl="0" algn="ctr">
              <a:spcBef>
                <a:spcPts val="0"/>
              </a:spcBef>
              <a:spcAft>
                <a:spcPts val="0"/>
              </a:spcAft>
              <a:buNone/>
            </a:pPr>
            <a:r>
              <a:rPr lang="en">
                <a:solidFill>
                  <a:srgbClr val="26348B"/>
                </a:solidFill>
              </a:rPr>
              <a:t>Agradecemos vuestra atención </a:t>
            </a:r>
            <a:endParaRPr>
              <a:solidFill>
                <a:srgbClr val="26348B"/>
              </a:solidFill>
            </a:endParaRPr>
          </a:p>
        </p:txBody>
      </p:sp>
      <p:pic>
        <p:nvPicPr>
          <p:cNvPr descr="Icono&#10;&#10;Descripción generada automáticamente" id="2399" name="Google Shape;2399;p47"/>
          <p:cNvPicPr preferRelativeResize="0"/>
          <p:nvPr/>
        </p:nvPicPr>
        <p:blipFill rotWithShape="1">
          <a:blip r:embed="rId3">
            <a:alphaModFix/>
          </a:blip>
          <a:srcRect b="0" l="0" r="0" t="0"/>
          <a:stretch/>
        </p:blipFill>
        <p:spPr>
          <a:xfrm>
            <a:off x="4029207" y="2821956"/>
            <a:ext cx="1080000" cy="1080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7"/>
          <p:cNvSpPr/>
          <p:nvPr/>
        </p:nvSpPr>
        <p:spPr>
          <a:xfrm>
            <a:off x="0" y="0"/>
            <a:ext cx="1024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32" name="Google Shape;232;p27"/>
          <p:cNvSpPr/>
          <p:nvPr/>
        </p:nvSpPr>
        <p:spPr>
          <a:xfrm>
            <a:off x="984709" y="0"/>
            <a:ext cx="1063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233" name="Google Shape;233;p27"/>
          <p:cNvSpPr/>
          <p:nvPr/>
        </p:nvSpPr>
        <p:spPr>
          <a:xfrm>
            <a:off x="2048633"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34" name="Google Shape;234;p27"/>
          <p:cNvSpPr/>
          <p:nvPr/>
        </p:nvSpPr>
        <p:spPr>
          <a:xfrm>
            <a:off x="2998394" y="-125"/>
            <a:ext cx="910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35" name="Google Shape;235;p27"/>
          <p:cNvSpPr/>
          <p:nvPr/>
        </p:nvSpPr>
        <p:spPr>
          <a:xfrm>
            <a:off x="3908701" y="-125"/>
            <a:ext cx="138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36" name="Google Shape;236;p27"/>
          <p:cNvSpPr/>
          <p:nvPr/>
        </p:nvSpPr>
        <p:spPr>
          <a:xfrm>
            <a:off x="5296823" y="-125"/>
            <a:ext cx="1126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37" name="Google Shape;237;p27"/>
          <p:cNvSpPr/>
          <p:nvPr/>
        </p:nvSpPr>
        <p:spPr>
          <a:xfrm>
            <a:off x="6423141" y="-250"/>
            <a:ext cx="1662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38" name="Google Shape;238;p27"/>
          <p:cNvSpPr txBox="1"/>
          <p:nvPr/>
        </p:nvSpPr>
        <p:spPr>
          <a:xfrm>
            <a:off x="8409663" y="0"/>
            <a:ext cx="3549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39" name="Google Shape;239;p27"/>
          <p:cNvSpPr/>
          <p:nvPr/>
        </p:nvSpPr>
        <p:spPr>
          <a:xfrm>
            <a:off x="3303931" y="670500"/>
            <a:ext cx="24300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Font typeface="Arial"/>
              <a:buNone/>
            </a:pPr>
            <a:r>
              <a:rPr b="1" lang="en" sz="2300">
                <a:solidFill>
                  <a:schemeClr val="lt1"/>
                </a:solidFill>
              </a:rPr>
              <a:t>0.Introducción</a:t>
            </a:r>
            <a:endParaRPr sz="1100">
              <a:solidFill>
                <a:schemeClr val="dk1"/>
              </a:solidFill>
            </a:endParaRPr>
          </a:p>
        </p:txBody>
      </p:sp>
      <p:sp>
        <p:nvSpPr>
          <p:cNvPr id="240" name="Google Shape;240;p27"/>
          <p:cNvSpPr txBox="1"/>
          <p:nvPr/>
        </p:nvSpPr>
        <p:spPr>
          <a:xfrm>
            <a:off x="371425" y="1489325"/>
            <a:ext cx="8295000" cy="33924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26348B"/>
              </a:buClr>
              <a:buSzPts val="1300"/>
              <a:buChar char="●"/>
            </a:pPr>
            <a:r>
              <a:rPr lang="en" sz="1300">
                <a:solidFill>
                  <a:srgbClr val="26348B"/>
                </a:solidFill>
              </a:rPr>
              <a:t>Proyecto enfocado en prácticas sobre la asignatura de Sistemas Programables Avanzados, que pone a prueba las diversas habilidades que deben forjarse en la asignatura, como:</a:t>
            </a:r>
            <a:endParaRPr sz="1300">
              <a:solidFill>
                <a:srgbClr val="26348B"/>
              </a:solidFill>
            </a:endParaRPr>
          </a:p>
          <a:p>
            <a:pPr indent="0" lvl="0" marL="457200" rtl="0" algn="l">
              <a:lnSpc>
                <a:spcPct val="115000"/>
              </a:lnSpc>
              <a:spcBef>
                <a:spcPts val="1500"/>
              </a:spcBef>
              <a:spcAft>
                <a:spcPts val="0"/>
              </a:spcAft>
              <a:buNone/>
            </a:pPr>
            <a:r>
              <a:t/>
            </a:r>
            <a:endParaRPr sz="1300">
              <a:solidFill>
                <a:srgbClr val="26348B"/>
              </a:solidFill>
            </a:endParaRPr>
          </a:p>
          <a:p>
            <a:pPr indent="-311150" lvl="1" marL="914400" rtl="0" algn="l">
              <a:lnSpc>
                <a:spcPct val="115000"/>
              </a:lnSpc>
              <a:spcBef>
                <a:spcPts val="1500"/>
              </a:spcBef>
              <a:spcAft>
                <a:spcPts val="0"/>
              </a:spcAft>
              <a:buClr>
                <a:srgbClr val="26348B"/>
              </a:buClr>
              <a:buSzPts val="1300"/>
              <a:buChar char="●"/>
            </a:pPr>
            <a:r>
              <a:rPr lang="en" sz="1300">
                <a:solidFill>
                  <a:srgbClr val="26348B"/>
                </a:solidFill>
              </a:rPr>
              <a:t>Reconocimiento de diversos sistemas (neumáticos y eléctricos).</a:t>
            </a:r>
            <a:endParaRPr sz="1300">
              <a:solidFill>
                <a:srgbClr val="26348B"/>
              </a:solidFill>
            </a:endParaRPr>
          </a:p>
          <a:p>
            <a:pPr indent="-311150" lvl="1" marL="914400" rtl="0" algn="l">
              <a:lnSpc>
                <a:spcPct val="115000"/>
              </a:lnSpc>
              <a:spcBef>
                <a:spcPts val="0"/>
              </a:spcBef>
              <a:spcAft>
                <a:spcPts val="0"/>
              </a:spcAft>
              <a:buClr>
                <a:srgbClr val="26348B"/>
              </a:buClr>
              <a:buSzPts val="1300"/>
              <a:buChar char="●"/>
            </a:pPr>
            <a:r>
              <a:rPr lang="en" sz="1300">
                <a:solidFill>
                  <a:srgbClr val="26348B"/>
                </a:solidFill>
              </a:rPr>
              <a:t>Lectura y análisis de documentación técnica aportada por un proveedor (Festo).</a:t>
            </a:r>
            <a:endParaRPr sz="1300">
              <a:solidFill>
                <a:srgbClr val="26348B"/>
              </a:solidFill>
            </a:endParaRPr>
          </a:p>
          <a:p>
            <a:pPr indent="-311150" lvl="1" marL="914400" rtl="0" algn="l">
              <a:lnSpc>
                <a:spcPct val="115000"/>
              </a:lnSpc>
              <a:spcBef>
                <a:spcPts val="0"/>
              </a:spcBef>
              <a:spcAft>
                <a:spcPts val="0"/>
              </a:spcAft>
              <a:buClr>
                <a:srgbClr val="26348B"/>
              </a:buClr>
              <a:buSzPts val="1300"/>
              <a:buChar char="●"/>
            </a:pPr>
            <a:r>
              <a:rPr lang="en" sz="1300">
                <a:solidFill>
                  <a:srgbClr val="26348B"/>
                </a:solidFill>
              </a:rPr>
              <a:t>Composición y montaje del producto real y del producto técnico.</a:t>
            </a:r>
            <a:endParaRPr sz="1300">
              <a:solidFill>
                <a:srgbClr val="26348B"/>
              </a:solidFill>
            </a:endParaRPr>
          </a:p>
          <a:p>
            <a:pPr indent="-311150" lvl="1" marL="914400" rtl="0" algn="l">
              <a:lnSpc>
                <a:spcPct val="115000"/>
              </a:lnSpc>
              <a:spcBef>
                <a:spcPts val="0"/>
              </a:spcBef>
              <a:spcAft>
                <a:spcPts val="0"/>
              </a:spcAft>
              <a:buClr>
                <a:srgbClr val="26348B"/>
              </a:buClr>
              <a:buSzPts val="1300"/>
              <a:buChar char="●"/>
            </a:pPr>
            <a:r>
              <a:rPr lang="en" sz="1300">
                <a:solidFill>
                  <a:srgbClr val="26348B"/>
                </a:solidFill>
              </a:rPr>
              <a:t>Análisis y verificación de sensores.</a:t>
            </a:r>
            <a:endParaRPr sz="1300">
              <a:solidFill>
                <a:srgbClr val="26348B"/>
              </a:solidFill>
            </a:endParaRPr>
          </a:p>
          <a:p>
            <a:pPr indent="-311150" lvl="1" marL="914400" rtl="0" algn="l">
              <a:lnSpc>
                <a:spcPct val="115000"/>
              </a:lnSpc>
              <a:spcBef>
                <a:spcPts val="0"/>
              </a:spcBef>
              <a:spcAft>
                <a:spcPts val="0"/>
              </a:spcAft>
              <a:buClr>
                <a:srgbClr val="26348B"/>
              </a:buClr>
              <a:buSzPts val="1300"/>
              <a:buChar char="●"/>
            </a:pPr>
            <a:r>
              <a:rPr lang="en" sz="1300">
                <a:solidFill>
                  <a:srgbClr val="26348B"/>
                </a:solidFill>
              </a:rPr>
              <a:t>Diseño y planificación de sistemas eléctricos con autómatas programables.</a:t>
            </a:r>
            <a:endParaRPr sz="1300">
              <a:solidFill>
                <a:srgbClr val="26348B"/>
              </a:solidFill>
            </a:endParaRPr>
          </a:p>
          <a:p>
            <a:pPr indent="-311150" lvl="1" marL="914400" rtl="0" algn="l">
              <a:lnSpc>
                <a:spcPct val="115000"/>
              </a:lnSpc>
              <a:spcBef>
                <a:spcPts val="0"/>
              </a:spcBef>
              <a:spcAft>
                <a:spcPts val="0"/>
              </a:spcAft>
              <a:buClr>
                <a:srgbClr val="26348B"/>
              </a:buClr>
              <a:buSzPts val="1300"/>
              <a:buChar char="●"/>
            </a:pPr>
            <a:r>
              <a:rPr lang="en" sz="1300">
                <a:solidFill>
                  <a:srgbClr val="26348B"/>
                </a:solidFill>
              </a:rPr>
              <a:t>Simulación en un modelo digital.</a:t>
            </a:r>
            <a:endParaRPr sz="1300">
              <a:solidFill>
                <a:srgbClr val="26348B"/>
              </a:solidFill>
            </a:endParaRPr>
          </a:p>
          <a:p>
            <a:pPr indent="-311150" lvl="1" marL="914400" rtl="0" algn="l">
              <a:lnSpc>
                <a:spcPct val="115000"/>
              </a:lnSpc>
              <a:spcBef>
                <a:spcPts val="0"/>
              </a:spcBef>
              <a:spcAft>
                <a:spcPts val="0"/>
              </a:spcAft>
              <a:buClr>
                <a:srgbClr val="26348B"/>
              </a:buClr>
              <a:buSzPts val="1300"/>
              <a:buChar char="●"/>
            </a:pPr>
            <a:r>
              <a:rPr lang="en" sz="1300">
                <a:solidFill>
                  <a:srgbClr val="26348B"/>
                </a:solidFill>
              </a:rPr>
              <a:t>Programación en lenguajes de autómatas programables, en entorno industrial como TIA Portal de Siemens, con lenguaje de programación en Ladder.</a:t>
            </a:r>
            <a:endParaRPr sz="1300">
              <a:solidFill>
                <a:srgbClr val="26348B"/>
              </a:solidFill>
            </a:endParaRPr>
          </a:p>
          <a:p>
            <a:pPr indent="0" lvl="0" marL="914400" rtl="0" algn="l">
              <a:lnSpc>
                <a:spcPct val="115000"/>
              </a:lnSpc>
              <a:spcBef>
                <a:spcPts val="3000"/>
              </a:spcBef>
              <a:spcAft>
                <a:spcPts val="0"/>
              </a:spcAft>
              <a:buNone/>
            </a:pPr>
            <a:r>
              <a:t/>
            </a:r>
            <a:endParaRPr sz="1100">
              <a:solidFill>
                <a:schemeClr val="dk1"/>
              </a:solidFill>
            </a:endParaRPr>
          </a:p>
          <a:p>
            <a:pPr indent="0" lvl="0" marL="0" rtl="0" algn="l">
              <a:lnSpc>
                <a:spcPct val="115000"/>
              </a:lnSpc>
              <a:spcBef>
                <a:spcPts val="3000"/>
              </a:spcBef>
              <a:spcAft>
                <a:spcPts val="0"/>
              </a:spcAft>
              <a:buNone/>
            </a:pPr>
            <a:r>
              <a:t/>
            </a:r>
            <a:endParaRPr sz="1300">
              <a:solidFill>
                <a:srgbClr val="26348B"/>
              </a:solidFill>
              <a:highlight>
                <a:srgbClr val="FFFFFF"/>
              </a:highlight>
            </a:endParaRPr>
          </a:p>
          <a:p>
            <a:pPr indent="0" lvl="0" marL="0" rtl="0" algn="l">
              <a:lnSpc>
                <a:spcPct val="115000"/>
              </a:lnSpc>
              <a:spcBef>
                <a:spcPts val="0"/>
              </a:spcBef>
              <a:spcAft>
                <a:spcPts val="0"/>
              </a:spcAft>
              <a:buNone/>
            </a:pPr>
            <a:r>
              <a:t/>
            </a:r>
            <a:endParaRPr sz="1200">
              <a:solidFill>
                <a:srgbClr val="26348B"/>
              </a:solidFill>
              <a:highlight>
                <a:srgbClr val="FFFFFF"/>
              </a:highlight>
            </a:endParaRPr>
          </a:p>
          <a:p>
            <a:pPr indent="0" lvl="0" marL="0" rtl="0" algn="l">
              <a:lnSpc>
                <a:spcPct val="115000"/>
              </a:lnSpc>
              <a:spcBef>
                <a:spcPts val="0"/>
              </a:spcBef>
              <a:spcAft>
                <a:spcPts val="0"/>
              </a:spcAft>
              <a:buNone/>
            </a:pPr>
            <a:r>
              <a:t/>
            </a:r>
            <a:endParaRPr sz="1200">
              <a:solidFill>
                <a:srgbClr val="26348B"/>
              </a:solidFill>
              <a:highlight>
                <a:srgbClr val="FFFFFF"/>
              </a:highlight>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241" name="Google Shape;241;p27"/>
          <p:cNvSpPr/>
          <p:nvPr/>
        </p:nvSpPr>
        <p:spPr>
          <a:xfrm>
            <a:off x="0" y="0"/>
            <a:ext cx="922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42" name="Google Shape;242;p27"/>
          <p:cNvSpPr/>
          <p:nvPr/>
        </p:nvSpPr>
        <p:spPr>
          <a:xfrm>
            <a:off x="887041" y="0"/>
            <a:ext cx="9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43" name="Google Shape;243;p27"/>
          <p:cNvSpPr/>
          <p:nvPr/>
        </p:nvSpPr>
        <p:spPr>
          <a:xfrm>
            <a:off x="1845439"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44" name="Google Shape;244;p27"/>
          <p:cNvSpPr/>
          <p:nvPr/>
        </p:nvSpPr>
        <p:spPr>
          <a:xfrm>
            <a:off x="2700998" y="-125"/>
            <a:ext cx="820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45" name="Google Shape;245;p27"/>
          <p:cNvSpPr/>
          <p:nvPr/>
        </p:nvSpPr>
        <p:spPr>
          <a:xfrm>
            <a:off x="3521016" y="-125"/>
            <a:ext cx="1250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46" name="Google Shape;246;p27"/>
          <p:cNvSpPr/>
          <p:nvPr/>
        </p:nvSpPr>
        <p:spPr>
          <a:xfrm>
            <a:off x="4771457" y="-125"/>
            <a:ext cx="1014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47" name="Google Shape;247;p27"/>
          <p:cNvSpPr/>
          <p:nvPr/>
        </p:nvSpPr>
        <p:spPr>
          <a:xfrm>
            <a:off x="5786062" y="-250"/>
            <a:ext cx="1497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48" name="Google Shape;248;p27"/>
          <p:cNvSpPr txBox="1"/>
          <p:nvPr/>
        </p:nvSpPr>
        <p:spPr>
          <a:xfrm>
            <a:off x="7575550" y="0"/>
            <a:ext cx="3195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49" name="Google Shape;249;p27"/>
          <p:cNvSpPr/>
          <p:nvPr/>
        </p:nvSpPr>
        <p:spPr>
          <a:xfrm>
            <a:off x="7267004" y="0"/>
            <a:ext cx="1497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50" name="Google Shape;250;p27"/>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51" name="Google Shape;251;p27"/>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52" name="Google Shape;252;p27"/>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53" name="Google Shape;253;p27"/>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54" name="Google Shape;254;p27"/>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55" name="Google Shape;255;p27"/>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56" name="Google Shape;256;p27"/>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57" name="Google Shape;257;p27"/>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58" name="Google Shape;258;p27"/>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59" name="Google Shape;259;p27"/>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260" name="Google Shape;260;p27"/>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261" name="Google Shape;261;p27"/>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262" name="Google Shape;262;p27"/>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63" name="Google Shape;263;p27"/>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64" name="Google Shape;264;p27"/>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65" name="Google Shape;265;p27"/>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66" name="Google Shape;266;p27"/>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67" name="Google Shape;267;p27"/>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68" name="Google Shape;268;p27"/>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69" name="Google Shape;269;p27"/>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70" name="Google Shape;270;p27"/>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71" name="Google Shape;271;p27"/>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72" name="Google Shape;272;p27"/>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273" name="Google Shape;273;p27"/>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74" name="Google Shape;274;p27"/>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75" name="Google Shape;275;p27"/>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76" name="Google Shape;276;p27"/>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77" name="Google Shape;277;p27"/>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78" name="Google Shape;278;p27"/>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79" name="Google Shape;279;p27"/>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80" name="Google Shape;280;p27"/>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81" name="Google Shape;281;p27"/>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82" name="Google Shape;282;p27"/>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283" name="Google Shape;283;p27"/>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284" name="Google Shape;284;p27"/>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285" name="Google Shape;285;p27"/>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86" name="Google Shape;286;p27"/>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287" name="Google Shape;287;p27"/>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88" name="Google Shape;288;p27"/>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289" name="Google Shape;289;p27"/>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90" name="Google Shape;290;p27"/>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91" name="Google Shape;291;p27"/>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292" name="Google Shape;292;p27"/>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293" name="Google Shape;293;p27"/>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294" name="Google Shape;294;p27"/>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295" name="Google Shape;295;p27"/>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296" name="Google Shape;296;p27"/>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297" name="Google Shape;297;p27"/>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298" name="Google Shape;298;p27"/>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299" name="Google Shape;299;p27"/>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300" name="Google Shape;300;p27"/>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301" name="Google Shape;301;p27"/>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302" name="Google Shape;302;p27"/>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03" name="Google Shape;303;p27"/>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304" name="Google Shape;304;p27"/>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05" name="Google Shape;305;p27"/>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06" name="Google Shape;306;p27"/>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307" name="Google Shape;307;p27"/>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308" name="Google Shape;308;p27"/>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309" name="Google Shape;309;p27"/>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10" name="Google Shape;310;p27"/>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11" name="Google Shape;311;p27"/>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312" name="Google Shape;312;p27"/>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13" name="Google Shape;313;p27"/>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314" name="Google Shape;314;p27"/>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315" name="Google Shape;315;p27"/>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316" name="Google Shape;316;p27"/>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17" name="Google Shape;317;p27"/>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318" name="Google Shape;318;p27"/>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19" name="Google Shape;319;p27"/>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320" name="Google Shape;320;p27"/>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321" name="Google Shape;321;p27"/>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22" name="Google Shape;322;p27"/>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323" name="Google Shape;323;p27"/>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324" name="Google Shape;324;p27"/>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325" name="Google Shape;325;p27"/>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26" name="Google Shape;326;p27"/>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327" name="Google Shape;327;p27"/>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28" name="Google Shape;328;p27"/>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29" name="Google Shape;329;p27"/>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330" name="Google Shape;330;p27"/>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331" name="Google Shape;331;p27"/>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332" name="Google Shape;332;p27"/>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33" name="Google Shape;333;p27"/>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34" name="Google Shape;334;p27"/>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335" name="Google Shape;335;p27"/>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36" name="Google Shape;336;p27"/>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337" name="Google Shape;337;p27"/>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338" name="Google Shape;338;p27"/>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339" name="Google Shape;339;p27"/>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40" name="Google Shape;340;p27"/>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500"/>
                                        <p:tgtEl>
                                          <p:spTgt spid="2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28"/>
          <p:cNvSpPr/>
          <p:nvPr/>
        </p:nvSpPr>
        <p:spPr>
          <a:xfrm>
            <a:off x="0" y="0"/>
            <a:ext cx="1030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46" name="Google Shape;346;p28"/>
          <p:cNvSpPr/>
          <p:nvPr/>
        </p:nvSpPr>
        <p:spPr>
          <a:xfrm>
            <a:off x="990981" y="0"/>
            <a:ext cx="1070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347" name="Google Shape;347;p28"/>
          <p:cNvSpPr/>
          <p:nvPr/>
        </p:nvSpPr>
        <p:spPr>
          <a:xfrm>
            <a:off x="2061682" y="-125"/>
            <a:ext cx="955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348" name="Google Shape;348;p28"/>
          <p:cNvSpPr/>
          <p:nvPr/>
        </p:nvSpPr>
        <p:spPr>
          <a:xfrm>
            <a:off x="3017492" y="-125"/>
            <a:ext cx="916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49" name="Google Shape;349;p28"/>
          <p:cNvSpPr/>
          <p:nvPr/>
        </p:nvSpPr>
        <p:spPr>
          <a:xfrm>
            <a:off x="3933597" y="-125"/>
            <a:ext cx="1397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350" name="Google Shape;350;p28"/>
          <p:cNvSpPr/>
          <p:nvPr/>
        </p:nvSpPr>
        <p:spPr>
          <a:xfrm>
            <a:off x="5330560" y="-125"/>
            <a:ext cx="1133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351" name="Google Shape;351;p28"/>
          <p:cNvSpPr/>
          <p:nvPr/>
        </p:nvSpPr>
        <p:spPr>
          <a:xfrm>
            <a:off x="6464053" y="-250"/>
            <a:ext cx="1672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352" name="Google Shape;352;p28"/>
          <p:cNvSpPr txBox="1"/>
          <p:nvPr/>
        </p:nvSpPr>
        <p:spPr>
          <a:xfrm>
            <a:off x="8463227" y="0"/>
            <a:ext cx="3570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53" name="Google Shape;353;p28"/>
          <p:cNvSpPr/>
          <p:nvPr/>
        </p:nvSpPr>
        <p:spPr>
          <a:xfrm>
            <a:off x="2525000" y="540000"/>
            <a:ext cx="40887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374650" lvl="0" marL="457200" rtl="0" algn="ctr">
              <a:spcBef>
                <a:spcPts val="0"/>
              </a:spcBef>
              <a:spcAft>
                <a:spcPts val="0"/>
              </a:spcAft>
              <a:buClr>
                <a:schemeClr val="lt1"/>
              </a:buClr>
              <a:buSzPts val="2300"/>
              <a:buAutoNum type="arabicPeriod"/>
            </a:pPr>
            <a:r>
              <a:rPr b="1" lang="en" sz="2300">
                <a:solidFill>
                  <a:schemeClr val="lt1"/>
                </a:solidFill>
              </a:rPr>
              <a:t>Procedimiento</a:t>
            </a:r>
            <a:endParaRPr sz="1100">
              <a:solidFill>
                <a:schemeClr val="dk1"/>
              </a:solidFill>
            </a:endParaRPr>
          </a:p>
        </p:txBody>
      </p:sp>
      <p:sp>
        <p:nvSpPr>
          <p:cNvPr id="354" name="Google Shape;354;p28"/>
          <p:cNvSpPr txBox="1"/>
          <p:nvPr/>
        </p:nvSpPr>
        <p:spPr>
          <a:xfrm>
            <a:off x="327925" y="1323150"/>
            <a:ext cx="8265000" cy="312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26348B"/>
                </a:solidFill>
                <a:highlight>
                  <a:srgbClr val="FFFFFF"/>
                </a:highlight>
              </a:rPr>
              <a:t>El procedimiento será el siguiente:</a:t>
            </a:r>
            <a:endParaRPr sz="1300">
              <a:solidFill>
                <a:srgbClr val="26348B"/>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300">
              <a:solidFill>
                <a:srgbClr val="26348B"/>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300">
                <a:solidFill>
                  <a:srgbClr val="26348B"/>
                </a:solidFill>
                <a:highlight>
                  <a:srgbClr val="FFFFFF"/>
                </a:highlight>
              </a:rPr>
              <a:t>Antes de programar y poner en marcha los módulos, debemos consultar todas las especificaciones de cada uno de los componentes, ya que existe una gran variedad (sensores, motores, sistemas neumáticos, etc.). Iremos recopilando toda la documentación técnica de los componentes. A continuación, </a:t>
            </a:r>
            <a:r>
              <a:rPr lang="en" sz="1300">
                <a:solidFill>
                  <a:srgbClr val="26348B"/>
                </a:solidFill>
                <a:highlight>
                  <a:srgbClr val="FFFFFF"/>
                </a:highlight>
              </a:rPr>
              <a:t>identificamos</a:t>
            </a:r>
            <a:r>
              <a:rPr lang="en" sz="1300">
                <a:solidFill>
                  <a:srgbClr val="26348B"/>
                </a:solidFill>
                <a:highlight>
                  <a:srgbClr val="FFFFFF"/>
                </a:highlight>
              </a:rPr>
              <a:t> todas las conexiones internas del módulo para realizar el pineado correspondiente.</a:t>
            </a:r>
            <a:endParaRPr sz="1300">
              <a:solidFill>
                <a:srgbClr val="26348B"/>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300">
                <a:solidFill>
                  <a:srgbClr val="26348B"/>
                </a:solidFill>
                <a:highlight>
                  <a:srgbClr val="FFFFFF"/>
                </a:highlight>
              </a:rPr>
              <a:t>Durante este proceso nos encontraremos con distintos retos. El primero será recrear los módulos de forma simulada en el programa CIROS y crear un gemelo digital de los mismos. Al no disponer de un cuadro eléctrico propio con su PLC, diseñaremos e implementaremos uno nosotros mismos.</a:t>
            </a:r>
            <a:endParaRPr sz="1300">
              <a:solidFill>
                <a:srgbClr val="26348B"/>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300">
                <a:solidFill>
                  <a:srgbClr val="26348B"/>
                </a:solidFill>
                <a:highlight>
                  <a:srgbClr val="FFFFFF"/>
                </a:highlight>
              </a:rPr>
              <a:t>Una vez conocidos los pineados, realizaremos la programación correspondiente y, finalmente, demostraremos la puesta en marcha real de los módulos. Todo el proceso quedará documentado mediante diferentes archivos, fotografías y vídeos</a:t>
            </a:r>
            <a:endParaRPr sz="1300">
              <a:solidFill>
                <a:srgbClr val="26348B"/>
              </a:solidFill>
              <a:highlight>
                <a:srgbClr val="FFFFFF"/>
              </a:highlight>
            </a:endParaRPr>
          </a:p>
          <a:p>
            <a:pPr indent="0" lvl="0" marL="0" rtl="0" algn="l">
              <a:lnSpc>
                <a:spcPct val="115000"/>
              </a:lnSpc>
              <a:spcBef>
                <a:spcPts val="0"/>
              </a:spcBef>
              <a:spcAft>
                <a:spcPts val="0"/>
              </a:spcAft>
              <a:buNone/>
            </a:pPr>
            <a:r>
              <a:t/>
            </a:r>
            <a:endParaRPr sz="1300">
              <a:solidFill>
                <a:srgbClr val="26348B"/>
              </a:solidFill>
              <a:highlight>
                <a:srgbClr val="FFFFFF"/>
              </a:highlight>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355" name="Google Shape;355;p28"/>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56" name="Google Shape;356;p28"/>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357" name="Google Shape;357;p28"/>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358" name="Google Shape;358;p28"/>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59" name="Google Shape;359;p28"/>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360" name="Google Shape;360;p28"/>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361" name="Google Shape;361;p28"/>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362" name="Google Shape;362;p28"/>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63" name="Google Shape;363;p28"/>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364" name="Google Shape;364;p28"/>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65" name="Google Shape;365;p28"/>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66" name="Google Shape;366;p28"/>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367" name="Google Shape;367;p28"/>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368" name="Google Shape;368;p28"/>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369" name="Google Shape;369;p28"/>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70" name="Google Shape;370;p28"/>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71" name="Google Shape;371;p28"/>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372" name="Google Shape;372;p28"/>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73" name="Google Shape;373;p28"/>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374" name="Google Shape;374;p28"/>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375" name="Google Shape;375;p28"/>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376" name="Google Shape;376;p28"/>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77" name="Google Shape;377;p28"/>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378" name="Google Shape;378;p28"/>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79" name="Google Shape;379;p28"/>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380" name="Google Shape;380;p28"/>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381" name="Google Shape;381;p28"/>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82" name="Google Shape;382;p28"/>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383" name="Google Shape;383;p28"/>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384" name="Google Shape;384;p28"/>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385" name="Google Shape;385;p28"/>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86" name="Google Shape;386;p28"/>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387" name="Google Shape;387;p28"/>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88" name="Google Shape;388;p28"/>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89" name="Google Shape;389;p28"/>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390" name="Google Shape;390;p28"/>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391" name="Google Shape;391;p28"/>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392" name="Google Shape;392;p28"/>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393" name="Google Shape;393;p28"/>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394" name="Google Shape;394;p28"/>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395" name="Google Shape;395;p28"/>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396" name="Google Shape;396;p28"/>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397" name="Google Shape;397;p28"/>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398" name="Google Shape;398;p28"/>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399" name="Google Shape;399;p28"/>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00" name="Google Shape;400;p28"/>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401" name="Google Shape;401;p28"/>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02" name="Google Shape;402;p28"/>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403" name="Google Shape;403;p28"/>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404" name="Google Shape;404;p28"/>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05" name="Google Shape;405;p28"/>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406" name="Google Shape;406;p28"/>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407" name="Google Shape;407;p28"/>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408" name="Google Shape;408;p28"/>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09" name="Google Shape;409;p28"/>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10" name="Google Shape;410;p28"/>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411" name="Google Shape;411;p28"/>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412" name="Google Shape;412;p28"/>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13" name="Google Shape;413;p28"/>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414" name="Google Shape;414;p28"/>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415" name="Google Shape;415;p28"/>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416" name="Google Shape;416;p28"/>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17" name="Google Shape;417;p28"/>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418" name="Google Shape;418;p28"/>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19" name="Google Shape;419;p28"/>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20" name="Google Shape;420;p28"/>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421" name="Google Shape;421;p28"/>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422" name="Google Shape;422;p28"/>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423" name="Google Shape;423;p28"/>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24" name="Google Shape;424;p28"/>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25" name="Google Shape;425;p28"/>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426" name="Google Shape;426;p28"/>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27" name="Google Shape;427;p28"/>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428" name="Google Shape;428;p28"/>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429" name="Google Shape;429;p28"/>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430" name="Google Shape;430;p28"/>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31" name="Google Shape;431;p28"/>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432" name="Google Shape;432;p28"/>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33" name="Google Shape;433;p28"/>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434" name="Google Shape;434;p28"/>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435" name="Google Shape;435;p28"/>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36" name="Google Shape;436;p28"/>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437" name="Google Shape;437;p28"/>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438" name="Google Shape;438;p28"/>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439" name="Google Shape;439;p28"/>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40" name="Google Shape;440;p28"/>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441" name="Google Shape;441;p28"/>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42" name="Google Shape;442;p28"/>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43" name="Google Shape;443;p28"/>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444" name="Google Shape;444;p28"/>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445" name="Google Shape;445;p28"/>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446" name="Google Shape;446;p28"/>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47" name="Google Shape;447;p28"/>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48" name="Google Shape;448;p28"/>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449" name="Google Shape;449;p28"/>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50" name="Google Shape;450;p28"/>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451" name="Google Shape;451;p28"/>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452" name="Google Shape;452;p28"/>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453" name="Google Shape;453;p28"/>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54" name="Google Shape;454;p28"/>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53"/>
                                        </p:tgtEl>
                                        <p:attrNameLst>
                                          <p:attrName>style.visibility</p:attrName>
                                        </p:attrNameLst>
                                      </p:cBhvr>
                                      <p:to>
                                        <p:strVal val="visible"/>
                                      </p:to>
                                    </p:set>
                                    <p:animEffect filter="fade" transition="in">
                                      <p:cBhvr>
                                        <p:cTn dur="1500"/>
                                        <p:tgtEl>
                                          <p:spTgt spid="3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pic>
        <p:nvPicPr>
          <p:cNvPr id="459" name="Google Shape;459;p29"/>
          <p:cNvPicPr preferRelativeResize="0"/>
          <p:nvPr/>
        </p:nvPicPr>
        <p:blipFill rotWithShape="1">
          <a:blip r:embed="rId3">
            <a:alphaModFix/>
          </a:blip>
          <a:srcRect b="-3369" l="1550" r="-1550" t="0"/>
          <a:stretch/>
        </p:blipFill>
        <p:spPr>
          <a:xfrm>
            <a:off x="450850" y="1013850"/>
            <a:ext cx="7984751" cy="3894675"/>
          </a:xfrm>
          <a:prstGeom prst="rect">
            <a:avLst/>
          </a:prstGeom>
          <a:noFill/>
          <a:ln>
            <a:noFill/>
          </a:ln>
        </p:spPr>
      </p:pic>
      <p:sp>
        <p:nvSpPr>
          <p:cNvPr id="460" name="Google Shape;460;p29"/>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61" name="Google Shape;461;p29"/>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462" name="Google Shape;462;p29"/>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463" name="Google Shape;463;p29"/>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64" name="Google Shape;464;p29"/>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465" name="Google Shape;465;p29"/>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466" name="Google Shape;466;p29"/>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467" name="Google Shape;467;p29"/>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68" name="Google Shape;468;p29"/>
          <p:cNvSpPr/>
          <p:nvPr/>
        </p:nvSpPr>
        <p:spPr>
          <a:xfrm>
            <a:off x="1236025" y="432825"/>
            <a:ext cx="60075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374650" lvl="0" marL="457200" rtl="0" algn="l">
              <a:spcBef>
                <a:spcPts val="0"/>
              </a:spcBef>
              <a:spcAft>
                <a:spcPts val="0"/>
              </a:spcAft>
              <a:buClr>
                <a:schemeClr val="lt1"/>
              </a:buClr>
              <a:buSzPts val="2300"/>
              <a:buAutoNum type="arabicPeriod"/>
            </a:pPr>
            <a:r>
              <a:rPr b="1" lang="en" sz="2300">
                <a:solidFill>
                  <a:schemeClr val="lt1"/>
                </a:solidFill>
              </a:rPr>
              <a:t>Se </a:t>
            </a:r>
            <a:r>
              <a:rPr b="1" lang="en" sz="2300">
                <a:solidFill>
                  <a:schemeClr val="lt1"/>
                </a:solidFill>
              </a:rPr>
              <a:t>seguirá</a:t>
            </a:r>
            <a:r>
              <a:rPr b="1" lang="en" sz="2300">
                <a:solidFill>
                  <a:schemeClr val="lt1"/>
                </a:solidFill>
              </a:rPr>
              <a:t> la siguiente planificación:</a:t>
            </a:r>
            <a:endParaRPr sz="1100">
              <a:solidFill>
                <a:schemeClr val="dk1"/>
              </a:solidFill>
            </a:endParaRPr>
          </a:p>
        </p:txBody>
      </p:sp>
      <p:sp>
        <p:nvSpPr>
          <p:cNvPr id="469" name="Google Shape;469;p29"/>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70" name="Google Shape;470;p29"/>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471" name="Google Shape;471;p29"/>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472" name="Google Shape;472;p29"/>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73" name="Google Shape;473;p29"/>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474" name="Google Shape;474;p29"/>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475" name="Google Shape;475;p29"/>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476" name="Google Shape;476;p29"/>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77" name="Google Shape;477;p29"/>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478" name="Google Shape;478;p29"/>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79" name="Google Shape;479;p29"/>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480" name="Google Shape;480;p29"/>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481" name="Google Shape;481;p29"/>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82" name="Google Shape;482;p29"/>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483" name="Google Shape;483;p29"/>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484" name="Google Shape;484;p29"/>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485" name="Google Shape;485;p29"/>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86" name="Google Shape;486;p29"/>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487" name="Google Shape;487;p29"/>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88" name="Google Shape;488;p29"/>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89" name="Google Shape;489;p29"/>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490" name="Google Shape;490;p29"/>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491" name="Google Shape;491;p29"/>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492" name="Google Shape;492;p29"/>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493" name="Google Shape;493;p29"/>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494" name="Google Shape;494;p29"/>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495" name="Google Shape;495;p29"/>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496" name="Google Shape;496;p29"/>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497" name="Google Shape;497;p29"/>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498" name="Google Shape;498;p29"/>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499" name="Google Shape;499;p29"/>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00" name="Google Shape;500;p29"/>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501" name="Google Shape;501;p29"/>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02" name="Google Shape;502;p29"/>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503" name="Google Shape;503;p29"/>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504" name="Google Shape;504;p29"/>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05" name="Google Shape;505;p29"/>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506" name="Google Shape;506;p29"/>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507" name="Google Shape;507;p29"/>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508" name="Google Shape;508;p29"/>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09" name="Google Shape;509;p29"/>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10" name="Google Shape;510;p29"/>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511" name="Google Shape;511;p29"/>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512" name="Google Shape;512;p29"/>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13" name="Google Shape;513;p29"/>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514" name="Google Shape;514;p29"/>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515" name="Google Shape;515;p29"/>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516" name="Google Shape;516;p29"/>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17" name="Google Shape;517;p29"/>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518" name="Google Shape;518;p29"/>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19" name="Google Shape;519;p29"/>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20" name="Google Shape;520;p29"/>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521" name="Google Shape;521;p29"/>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522" name="Google Shape;522;p29"/>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523" name="Google Shape;523;p29"/>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24" name="Google Shape;524;p29"/>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25" name="Google Shape;525;p29"/>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526" name="Google Shape;526;p29"/>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27" name="Google Shape;527;p29"/>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528" name="Google Shape;528;p29"/>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529" name="Google Shape;529;p29"/>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530" name="Google Shape;530;p29"/>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31" name="Google Shape;531;p29"/>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532" name="Google Shape;532;p29"/>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33" name="Google Shape;533;p29"/>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534" name="Google Shape;534;p29"/>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535" name="Google Shape;535;p29"/>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36" name="Google Shape;536;p29"/>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537" name="Google Shape;537;p29"/>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538" name="Google Shape;538;p29"/>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539" name="Google Shape;539;p29"/>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40" name="Google Shape;540;p29"/>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541" name="Google Shape;541;p29"/>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42" name="Google Shape;542;p29"/>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43" name="Google Shape;543;p29"/>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544" name="Google Shape;544;p29"/>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545" name="Google Shape;545;p29"/>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546" name="Google Shape;546;p29"/>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47" name="Google Shape;547;p29"/>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48" name="Google Shape;548;p29"/>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549" name="Google Shape;549;p29"/>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50" name="Google Shape;550;p29"/>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551" name="Google Shape;551;p29"/>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552" name="Google Shape;552;p29"/>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553" name="Google Shape;553;p29"/>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54" name="Google Shape;554;p29"/>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68"/>
                                        </p:tgtEl>
                                        <p:attrNameLst>
                                          <p:attrName>style.visibility</p:attrName>
                                        </p:attrNameLst>
                                      </p:cBhvr>
                                      <p:to>
                                        <p:strVal val="visible"/>
                                      </p:to>
                                    </p:set>
                                    <p:animEffect filter="fade" transition="in">
                                      <p:cBhvr>
                                        <p:cTn dur="1500"/>
                                        <p:tgtEl>
                                          <p:spTgt spid="4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30"/>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60" name="Google Shape;560;p30"/>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61" name="Google Shape;561;p30"/>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562" name="Google Shape;562;p30"/>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563" name="Google Shape;563;p30"/>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564" name="Google Shape;564;p30"/>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65" name="Google Shape;565;p30"/>
          <p:cNvSpPr/>
          <p:nvPr/>
        </p:nvSpPr>
        <p:spPr>
          <a:xfrm>
            <a:off x="2194725" y="539988"/>
            <a:ext cx="40887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rtl="0" algn="l">
              <a:spcBef>
                <a:spcPts val="0"/>
              </a:spcBef>
              <a:spcAft>
                <a:spcPts val="0"/>
              </a:spcAft>
              <a:buNone/>
            </a:pPr>
            <a:r>
              <a:rPr b="1" lang="en" sz="2300">
                <a:solidFill>
                  <a:schemeClr val="lt1"/>
                </a:solidFill>
              </a:rPr>
              <a:t> 2. Mapeado E/S</a:t>
            </a:r>
            <a:endParaRPr sz="1100">
              <a:solidFill>
                <a:schemeClr val="dk1"/>
              </a:solidFill>
            </a:endParaRPr>
          </a:p>
        </p:txBody>
      </p:sp>
      <p:pic>
        <p:nvPicPr>
          <p:cNvPr id="566" name="Google Shape;566;p30"/>
          <p:cNvPicPr preferRelativeResize="0"/>
          <p:nvPr/>
        </p:nvPicPr>
        <p:blipFill>
          <a:blip r:embed="rId3">
            <a:alphaModFix/>
          </a:blip>
          <a:stretch>
            <a:fillRect/>
          </a:stretch>
        </p:blipFill>
        <p:spPr>
          <a:xfrm>
            <a:off x="659150" y="1228325"/>
            <a:ext cx="3762375" cy="3200400"/>
          </a:xfrm>
          <a:prstGeom prst="rect">
            <a:avLst/>
          </a:prstGeom>
          <a:noFill/>
          <a:ln>
            <a:noFill/>
          </a:ln>
        </p:spPr>
      </p:pic>
      <p:sp>
        <p:nvSpPr>
          <p:cNvPr id="567" name="Google Shape;567;p30"/>
          <p:cNvSpPr txBox="1"/>
          <p:nvPr/>
        </p:nvSpPr>
        <p:spPr>
          <a:xfrm>
            <a:off x="4522300" y="1142888"/>
            <a:ext cx="4789800" cy="249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26348B"/>
                </a:solidFill>
                <a:highlight>
                  <a:srgbClr val="FFFFFF"/>
                </a:highlight>
              </a:rPr>
              <a:t>I</a:t>
            </a:r>
            <a:r>
              <a:rPr lang="en" sz="1300">
                <a:solidFill>
                  <a:srgbClr val="26348B"/>
                </a:solidFill>
                <a:highlight>
                  <a:srgbClr val="FFFFFF"/>
                </a:highlight>
              </a:rPr>
              <a:t>dentificación de cada Pin de la tarjeta </a:t>
            </a:r>
            <a:r>
              <a:rPr lang="en" sz="1300">
                <a:solidFill>
                  <a:srgbClr val="26348B"/>
                </a:solidFill>
                <a:highlight>
                  <a:srgbClr val="FFFFFF"/>
                </a:highlight>
              </a:rPr>
              <a:t>electrónica situada en el tablero de control de la estación hacia el Pin Conector SUB_D Hembra, el cual irá conectado en los bornes de conexión situado en el panel de control fabricado, en la descripción se especifica la función que tendrá cada Pin y servirá para la conexión y programación.</a:t>
            </a:r>
            <a:endParaRPr sz="1600">
              <a:solidFill>
                <a:schemeClr val="dk1"/>
              </a:solidFill>
              <a:latin typeface="Calibri"/>
              <a:ea typeface="Calibri"/>
              <a:cs typeface="Calibri"/>
              <a:sym typeface="Calibri"/>
            </a:endParaRPr>
          </a:p>
        </p:txBody>
      </p:sp>
      <p:pic>
        <p:nvPicPr>
          <p:cNvPr id="568" name="Google Shape;568;p30"/>
          <p:cNvPicPr preferRelativeResize="0"/>
          <p:nvPr/>
        </p:nvPicPr>
        <p:blipFill>
          <a:blip r:embed="rId4">
            <a:alphaModFix/>
          </a:blip>
          <a:stretch>
            <a:fillRect/>
          </a:stretch>
        </p:blipFill>
        <p:spPr>
          <a:xfrm>
            <a:off x="5488949" y="2788175"/>
            <a:ext cx="2122875" cy="1935099"/>
          </a:xfrm>
          <a:prstGeom prst="rect">
            <a:avLst/>
          </a:prstGeom>
          <a:noFill/>
          <a:ln cap="flat" cmpd="sng" w="28575">
            <a:solidFill>
              <a:schemeClr val="accent1"/>
            </a:solidFill>
            <a:prstDash val="solid"/>
            <a:round/>
            <a:headEnd len="sm" w="sm" type="none"/>
            <a:tailEnd len="sm" w="sm" type="none"/>
          </a:ln>
          <a:effectLst>
            <a:outerShdw blurRad="57150" rotWithShape="0" algn="bl" dir="5400000" dist="19050">
              <a:srgbClr val="000000">
                <a:alpha val="50000"/>
              </a:srgbClr>
            </a:outerShdw>
          </a:effectLst>
        </p:spPr>
      </p:pic>
      <p:sp>
        <p:nvSpPr>
          <p:cNvPr id="569" name="Google Shape;569;p30"/>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70" name="Google Shape;570;p30"/>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571" name="Google Shape;571;p30"/>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72" name="Google Shape;572;p30"/>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573" name="Google Shape;573;p30"/>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574" name="Google Shape;574;p30"/>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575" name="Google Shape;575;p30"/>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76" name="Google Shape;576;p30"/>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577" name="Google Shape;577;p30"/>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78" name="Google Shape;578;p30"/>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579" name="Google Shape;579;p30"/>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580" name="Google Shape;580;p30"/>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81" name="Google Shape;581;p30"/>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582" name="Google Shape;582;p30"/>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583" name="Google Shape;583;p30"/>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584" name="Google Shape;584;p30"/>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85" name="Google Shape;585;p30"/>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586" name="Google Shape;586;p30"/>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87" name="Google Shape;587;p30"/>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88" name="Google Shape;588;p30"/>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589" name="Google Shape;589;p30"/>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590" name="Google Shape;590;p30"/>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591" name="Google Shape;591;p30"/>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92" name="Google Shape;592;p30"/>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593" name="Google Shape;593;p30"/>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594" name="Google Shape;594;p30"/>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595" name="Google Shape;595;p30"/>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596" name="Google Shape;596;p30"/>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597" name="Google Shape;597;p30"/>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598" name="Google Shape;598;p30"/>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599" name="Google Shape;599;p30"/>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600" name="Google Shape;600;p30"/>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01" name="Google Shape;601;p30"/>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602" name="Google Shape;602;p30"/>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603" name="Google Shape;603;p30"/>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04" name="Google Shape;604;p30"/>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605" name="Google Shape;605;p30"/>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606" name="Google Shape;606;p30"/>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607" name="Google Shape;607;p30"/>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08" name="Google Shape;608;p30"/>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09" name="Google Shape;609;p30"/>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610" name="Google Shape;610;p30"/>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611" name="Google Shape;611;p30"/>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12" name="Google Shape;612;p30"/>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613" name="Google Shape;613;p30"/>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614" name="Google Shape;614;p30"/>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615" name="Google Shape;615;p30"/>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16" name="Google Shape;616;p30"/>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617" name="Google Shape;617;p30"/>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18" name="Google Shape;618;p30"/>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19" name="Google Shape;619;p30"/>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620" name="Google Shape;620;p30"/>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621" name="Google Shape;621;p30"/>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622" name="Google Shape;622;p30"/>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23" name="Google Shape;623;p30"/>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24" name="Google Shape;624;p30"/>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625" name="Google Shape;625;p30"/>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26" name="Google Shape;626;p30"/>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627" name="Google Shape;627;p30"/>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628" name="Google Shape;628;p30"/>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629" name="Google Shape;629;p30"/>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30" name="Google Shape;630;p30"/>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631" name="Google Shape;631;p30"/>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32" name="Google Shape;632;p30"/>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633" name="Google Shape;633;p30"/>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634" name="Google Shape;634;p30"/>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35" name="Google Shape;635;p30"/>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636" name="Google Shape;636;p30"/>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637" name="Google Shape;637;p30"/>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638" name="Google Shape;638;p30"/>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39" name="Google Shape;639;p30"/>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640" name="Google Shape;640;p30"/>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41" name="Google Shape;641;p30"/>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42" name="Google Shape;642;p30"/>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643" name="Google Shape;643;p30"/>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644" name="Google Shape;644;p30"/>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645" name="Google Shape;645;p30"/>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46" name="Google Shape;646;p30"/>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47" name="Google Shape;647;p30"/>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648" name="Google Shape;648;p30"/>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49" name="Google Shape;649;p30"/>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650" name="Google Shape;650;p30"/>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651" name="Google Shape;651;p30"/>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652" name="Google Shape;652;p30"/>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53" name="Google Shape;653;p30"/>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565"/>
                                        </p:tgtEl>
                                        <p:attrNameLst>
                                          <p:attrName>style.visibility</p:attrName>
                                        </p:attrNameLst>
                                      </p:cBhvr>
                                      <p:to>
                                        <p:strVal val="visible"/>
                                      </p:to>
                                    </p:set>
                                    <p:animEffect filter="fade" transition="in">
                                      <p:cBhvr>
                                        <p:cTn dur="1500"/>
                                        <p:tgtEl>
                                          <p:spTgt spid="5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3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59" name="Google Shape;659;p3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60" name="Google Shape;660;p3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661" name="Google Shape;661;p3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662" name="Google Shape;662;p3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663" name="Google Shape;663;p3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64" name="Google Shape;664;p31"/>
          <p:cNvSpPr/>
          <p:nvPr/>
        </p:nvSpPr>
        <p:spPr>
          <a:xfrm>
            <a:off x="2194725" y="539988"/>
            <a:ext cx="40887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rtl="0" algn="l">
              <a:spcBef>
                <a:spcPts val="0"/>
              </a:spcBef>
              <a:spcAft>
                <a:spcPts val="0"/>
              </a:spcAft>
              <a:buNone/>
            </a:pPr>
            <a:r>
              <a:rPr b="1" lang="en" sz="2300">
                <a:solidFill>
                  <a:schemeClr val="lt1"/>
                </a:solidFill>
              </a:rPr>
              <a:t> 2. Mapeado E/S</a:t>
            </a:r>
            <a:endParaRPr sz="1100">
              <a:solidFill>
                <a:schemeClr val="dk1"/>
              </a:solidFill>
            </a:endParaRPr>
          </a:p>
        </p:txBody>
      </p:sp>
      <p:sp>
        <p:nvSpPr>
          <p:cNvPr id="665" name="Google Shape;665;p31"/>
          <p:cNvSpPr txBox="1"/>
          <p:nvPr/>
        </p:nvSpPr>
        <p:spPr>
          <a:xfrm>
            <a:off x="495225" y="1114850"/>
            <a:ext cx="8613900" cy="249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26348B"/>
                </a:solidFill>
                <a:highlight>
                  <a:srgbClr val="FFFFFF"/>
                </a:highlight>
              </a:rPr>
              <a:t>Se ha hecho un tablero de control con un PLC, con sus respectivas conexiones, en la carpeta adjunta se encontrara su archivo en excel y </a:t>
            </a:r>
            <a:r>
              <a:rPr lang="en" sz="1300">
                <a:solidFill>
                  <a:srgbClr val="26348B"/>
                </a:solidFill>
                <a:highlight>
                  <a:srgbClr val="FFFFFF"/>
                </a:highlight>
              </a:rPr>
              <a:t>aquí</a:t>
            </a:r>
            <a:r>
              <a:rPr lang="en" sz="1300">
                <a:solidFill>
                  <a:srgbClr val="26348B"/>
                </a:solidFill>
                <a:highlight>
                  <a:srgbClr val="FFFFFF"/>
                </a:highlight>
              </a:rPr>
              <a:t> una pequeña imagen de su realización en la siguiente diapositiva.</a:t>
            </a:r>
            <a:endParaRPr sz="1600">
              <a:solidFill>
                <a:schemeClr val="dk1"/>
              </a:solidFill>
              <a:latin typeface="Calibri"/>
              <a:ea typeface="Calibri"/>
              <a:cs typeface="Calibri"/>
              <a:sym typeface="Calibri"/>
            </a:endParaRPr>
          </a:p>
        </p:txBody>
      </p:sp>
      <p:sp>
        <p:nvSpPr>
          <p:cNvPr id="666" name="Google Shape;666;p3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67" name="Google Shape;667;p31"/>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668" name="Google Shape;668;p31"/>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69" name="Google Shape;669;p3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670" name="Google Shape;670;p3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671" name="Google Shape;671;p3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672" name="Google Shape;672;p3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73" name="Google Shape;673;p3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674" name="Google Shape;674;p3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75" name="Google Shape;675;p3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76" name="Google Shape;676;p3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677" name="Google Shape;677;p3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678" name="Google Shape;678;p3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679" name="Google Shape;679;p3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80" name="Google Shape;680;p3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81" name="Google Shape;681;p31"/>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682" name="Google Shape;682;p31"/>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83" name="Google Shape;683;p3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684" name="Google Shape;684;p3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685" name="Google Shape;685;p3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686" name="Google Shape;686;p3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87" name="Google Shape;687;p3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688" name="Google Shape;688;p31"/>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89" name="Google Shape;689;p31"/>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690" name="Google Shape;690;p31"/>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691" name="Google Shape;691;p31"/>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92" name="Google Shape;692;p31"/>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693" name="Google Shape;693;p31"/>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694" name="Google Shape;694;p31"/>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695" name="Google Shape;695;p31"/>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696" name="Google Shape;696;p31"/>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697" name="Google Shape;697;p3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698" name="Google Shape;698;p3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699" name="Google Shape;699;p3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700" name="Google Shape;700;p3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701" name="Google Shape;701;p3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702" name="Google Shape;702;p3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03" name="Google Shape;703;p3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04" name="Google Shape;704;p31"/>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705" name="Google Shape;705;p31"/>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06" name="Google Shape;706;p3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707" name="Google Shape;707;p3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708" name="Google Shape;708;p3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709" name="Google Shape;709;p3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10" name="Google Shape;710;p3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pic>
        <p:nvPicPr>
          <p:cNvPr id="711" name="Google Shape;711;p31"/>
          <p:cNvPicPr preferRelativeResize="0"/>
          <p:nvPr/>
        </p:nvPicPr>
        <p:blipFill>
          <a:blip r:embed="rId3">
            <a:alphaModFix/>
          </a:blip>
          <a:stretch>
            <a:fillRect/>
          </a:stretch>
        </p:blipFill>
        <p:spPr>
          <a:xfrm>
            <a:off x="1386213" y="1900733"/>
            <a:ext cx="6237575" cy="2729892"/>
          </a:xfrm>
          <a:prstGeom prst="rect">
            <a:avLst/>
          </a:prstGeom>
          <a:noFill/>
          <a:ln>
            <a:noFill/>
          </a:ln>
        </p:spPr>
      </p:pic>
      <p:sp>
        <p:nvSpPr>
          <p:cNvPr id="712" name="Google Shape;712;p3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13" name="Google Shape;713;p31"/>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714" name="Google Shape;714;p31"/>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715" name="Google Shape;715;p3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16" name="Google Shape;716;p3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717" name="Google Shape;717;p3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718" name="Google Shape;718;p3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719" name="Google Shape;719;p3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20" name="Google Shape;720;p3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21" name="Google Shape;721;p31"/>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722" name="Google Shape;722;p31"/>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723" name="Google Shape;723;p31"/>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24" name="Google Shape;724;p3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725" name="Google Shape;725;p3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726" name="Google Shape;726;p3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727" name="Google Shape;727;p3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28" name="Google Shape;728;p3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729" name="Google Shape;729;p3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30" name="Google Shape;730;p3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31" name="Google Shape;731;p3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732" name="Google Shape;732;p3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733" name="Google Shape;733;p3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734" name="Google Shape;734;p3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35" name="Google Shape;735;p3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36" name="Google Shape;736;p31"/>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737" name="Google Shape;737;p31"/>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38" name="Google Shape;738;p3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739" name="Google Shape;739;p3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740" name="Google Shape;740;p3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741" name="Google Shape;741;p3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42" name="Google Shape;742;p3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743" name="Google Shape;743;p31"/>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44" name="Google Shape;744;p31"/>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745" name="Google Shape;745;p31"/>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746" name="Google Shape;746;p31"/>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47" name="Google Shape;747;p31"/>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748" name="Google Shape;748;p31"/>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749" name="Google Shape;749;p31"/>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750" name="Google Shape;750;p31"/>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51" name="Google Shape;751;p31"/>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752" name="Google Shape;752;p31"/>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53" name="Google Shape;753;p31"/>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54" name="Google Shape;754;p31"/>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755" name="Google Shape;755;p31"/>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756" name="Google Shape;756;p31"/>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757" name="Google Shape;757;p31"/>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58" name="Google Shape;758;p31"/>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59" name="Google Shape;759;p31"/>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760" name="Google Shape;760;p31"/>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61" name="Google Shape;761;p31"/>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762" name="Google Shape;762;p31"/>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763" name="Google Shape;763;p31"/>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764" name="Google Shape;764;p31"/>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65" name="Google Shape;765;p31"/>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64"/>
                                        </p:tgtEl>
                                        <p:attrNameLst>
                                          <p:attrName>style.visibility</p:attrName>
                                        </p:attrNameLst>
                                      </p:cBhvr>
                                      <p:to>
                                        <p:strVal val="visible"/>
                                      </p:to>
                                    </p:set>
                                    <p:animEffect filter="fade" transition="in">
                                      <p:cBhvr>
                                        <p:cTn dur="1500"/>
                                        <p:tgtEl>
                                          <p:spTgt spid="6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3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71" name="Google Shape;771;p3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72" name="Google Shape;772;p3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773" name="Google Shape;773;p3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774" name="Google Shape;774;p3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775" name="Google Shape;775;p3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76" name="Google Shape;776;p32"/>
          <p:cNvSpPr/>
          <p:nvPr/>
        </p:nvSpPr>
        <p:spPr>
          <a:xfrm>
            <a:off x="2194725" y="539988"/>
            <a:ext cx="40887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rtl="0" algn="l">
              <a:spcBef>
                <a:spcPts val="0"/>
              </a:spcBef>
              <a:spcAft>
                <a:spcPts val="0"/>
              </a:spcAft>
              <a:buNone/>
            </a:pPr>
            <a:r>
              <a:rPr b="1" lang="en" sz="2300">
                <a:solidFill>
                  <a:schemeClr val="lt1"/>
                </a:solidFill>
              </a:rPr>
              <a:t> 2. Mapeado E/S</a:t>
            </a:r>
            <a:endParaRPr sz="1100">
              <a:solidFill>
                <a:schemeClr val="dk1"/>
              </a:solidFill>
            </a:endParaRPr>
          </a:p>
        </p:txBody>
      </p:sp>
      <p:sp>
        <p:nvSpPr>
          <p:cNvPr id="777" name="Google Shape;777;p3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78" name="Google Shape;778;p32"/>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779" name="Google Shape;779;p32"/>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80" name="Google Shape;780;p3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781" name="Google Shape;781;p3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782" name="Google Shape;782;p3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783" name="Google Shape;783;p3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84" name="Google Shape;784;p3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pic>
        <p:nvPicPr>
          <p:cNvPr id="785" name="Google Shape;785;p32"/>
          <p:cNvPicPr preferRelativeResize="0"/>
          <p:nvPr/>
        </p:nvPicPr>
        <p:blipFill>
          <a:blip r:embed="rId3">
            <a:alphaModFix/>
          </a:blip>
          <a:stretch>
            <a:fillRect/>
          </a:stretch>
        </p:blipFill>
        <p:spPr>
          <a:xfrm>
            <a:off x="1087925" y="1093838"/>
            <a:ext cx="6968151" cy="3802513"/>
          </a:xfrm>
          <a:prstGeom prst="rect">
            <a:avLst/>
          </a:prstGeom>
          <a:noFill/>
          <a:ln cap="flat" cmpd="sng" w="28575">
            <a:solidFill>
              <a:schemeClr val="accent1"/>
            </a:solidFill>
            <a:prstDash val="solid"/>
            <a:round/>
            <a:headEnd len="sm" w="sm" type="none"/>
            <a:tailEnd len="sm" w="sm" type="none"/>
          </a:ln>
        </p:spPr>
      </p:pic>
      <p:sp>
        <p:nvSpPr>
          <p:cNvPr id="786" name="Google Shape;786;p3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87" name="Google Shape;787;p3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88" name="Google Shape;788;p3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789" name="Google Shape;789;p3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790" name="Google Shape;790;p3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791" name="Google Shape;791;p3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92" name="Google Shape;792;p3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793" name="Google Shape;793;p32"/>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794" name="Google Shape;794;p32"/>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795" name="Google Shape;795;p3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796" name="Google Shape;796;p3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797" name="Google Shape;797;p3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798" name="Google Shape;798;p3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799" name="Google Shape;799;p3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800" name="Google Shape;800;p32"/>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01" name="Google Shape;801;p32"/>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802" name="Google Shape;802;p32"/>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803" name="Google Shape;803;p32"/>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04" name="Google Shape;804;p32"/>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805" name="Google Shape;805;p32"/>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806" name="Google Shape;806;p32"/>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807" name="Google Shape;807;p32"/>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808" name="Google Shape;808;p32"/>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809" name="Google Shape;809;p3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10" name="Google Shape;810;p3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11" name="Google Shape;811;p3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812" name="Google Shape;812;p3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813" name="Google Shape;813;p3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814" name="Google Shape;814;p3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815" name="Google Shape;815;p3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16" name="Google Shape;816;p32"/>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817" name="Google Shape;817;p32"/>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18" name="Google Shape;818;p3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819" name="Google Shape;819;p3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820" name="Google Shape;820;p3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821" name="Google Shape;821;p3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822" name="Google Shape;822;p3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823" name="Google Shape;823;p3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24" name="Google Shape;824;p32"/>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825" name="Google Shape;825;p32"/>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826" name="Google Shape;826;p3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27" name="Google Shape;827;p3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828" name="Google Shape;828;p3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829" name="Google Shape;829;p3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830" name="Google Shape;830;p3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831" name="Google Shape;831;p3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32" name="Google Shape;832;p32"/>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833" name="Google Shape;833;p32"/>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834" name="Google Shape;834;p32"/>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35" name="Google Shape;835;p3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836" name="Google Shape;836;p3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837" name="Google Shape;837;p3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838" name="Google Shape;838;p3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839" name="Google Shape;839;p3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840" name="Google Shape;840;p3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41" name="Google Shape;841;p3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42" name="Google Shape;842;p3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843" name="Google Shape;843;p3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844" name="Google Shape;844;p3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845" name="Google Shape;845;p3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846" name="Google Shape;846;p3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47" name="Google Shape;847;p32"/>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848" name="Google Shape;848;p32"/>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49" name="Google Shape;849;p3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850" name="Google Shape;850;p3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851" name="Google Shape;851;p3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852" name="Google Shape;852;p3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853" name="Google Shape;853;p3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854" name="Google Shape;854;p32"/>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55" name="Google Shape;855;p32"/>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856" name="Google Shape;856;p32"/>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857" name="Google Shape;857;p32"/>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58" name="Google Shape;858;p32"/>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859" name="Google Shape;859;p32"/>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860" name="Google Shape;860;p32"/>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861" name="Google Shape;861;p32"/>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862" name="Google Shape;862;p32"/>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863" name="Google Shape;863;p32"/>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64" name="Google Shape;864;p32"/>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65" name="Google Shape;865;p32"/>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866" name="Google Shape;866;p32"/>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867" name="Google Shape;867;p32"/>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868" name="Google Shape;868;p32"/>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869" name="Google Shape;869;p32"/>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70" name="Google Shape;870;p32"/>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871" name="Google Shape;871;p32"/>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72" name="Google Shape;872;p32"/>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873" name="Google Shape;873;p32"/>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874" name="Google Shape;874;p32"/>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875" name="Google Shape;875;p32"/>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876" name="Google Shape;876;p32"/>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76"/>
                                        </p:tgtEl>
                                        <p:attrNameLst>
                                          <p:attrName>style.visibility</p:attrName>
                                        </p:attrNameLst>
                                      </p:cBhvr>
                                      <p:to>
                                        <p:strVal val="visible"/>
                                      </p:to>
                                    </p:set>
                                    <p:animEffect filter="fade" transition="in">
                                      <p:cBhvr>
                                        <p:cTn dur="1500"/>
                                        <p:tgtEl>
                                          <p:spTgt spid="7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p3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82" name="Google Shape;882;p33"/>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883" name="Google Shape;883;p33"/>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884" name="Google Shape;884;p3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3. Mapeado </a:t>
            </a:r>
            <a:r>
              <a:rPr lang="en" sz="800">
                <a:solidFill>
                  <a:srgbClr val="26348B"/>
                </a:solidFill>
              </a:rPr>
              <a:t>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85" name="Google Shape;885;p3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886" name="Google Shape;886;p3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887" name="Google Shape;887;p3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888" name="Google Shape;888;p33"/>
          <p:cNvSpPr/>
          <p:nvPr/>
        </p:nvSpPr>
        <p:spPr>
          <a:xfrm>
            <a:off x="1192377" y="443875"/>
            <a:ext cx="6071700" cy="496200"/>
          </a:xfrm>
          <a:prstGeom prst="roundRect">
            <a:avLst>
              <a:gd fmla="val 0" name="adj"/>
            </a:avLst>
          </a:prstGeom>
          <a:solidFill>
            <a:srgbClr val="26348B"/>
          </a:solid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Font typeface="Arial"/>
              <a:buNone/>
            </a:pPr>
            <a:r>
              <a:rPr b="1" lang="en" sz="2300">
                <a:solidFill>
                  <a:schemeClr val="lt1"/>
                </a:solidFill>
              </a:rPr>
              <a:t>3.Sensores Usados</a:t>
            </a:r>
            <a:endParaRPr sz="1100">
              <a:solidFill>
                <a:schemeClr val="dk1"/>
              </a:solidFill>
            </a:endParaRPr>
          </a:p>
        </p:txBody>
      </p:sp>
      <p:sp>
        <p:nvSpPr>
          <p:cNvPr id="889" name="Google Shape;889;p3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890" name="Google Shape;890;p33"/>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891" name="Google Shape;891;p33"/>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892" name="Google Shape;892;p33"/>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893" name="Google Shape;893;p3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894" name="Google Shape;894;p3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895" name="Google Shape;895;p3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896" name="Google Shape;896;p3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897" name="Google Shape;897;p3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898" name="Google Shape;898;p33"/>
          <p:cNvSpPr txBox="1"/>
          <p:nvPr/>
        </p:nvSpPr>
        <p:spPr>
          <a:xfrm>
            <a:off x="290050" y="1048225"/>
            <a:ext cx="7947000" cy="350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26348B"/>
                </a:solidFill>
                <a:latin typeface="Calibri"/>
                <a:ea typeface="Calibri"/>
                <a:cs typeface="Calibri"/>
                <a:sym typeface="Calibri"/>
              </a:rPr>
              <a:t>Se usan diversos sensores para el funcionamiento de la estación se puede ver su documentación en la carpeta adjunta:</a:t>
            </a:r>
            <a:endParaRPr sz="1300">
              <a:solidFill>
                <a:srgbClr val="26348B"/>
              </a:solidFill>
              <a:latin typeface="Calibri"/>
              <a:ea typeface="Calibri"/>
              <a:cs typeface="Calibri"/>
              <a:sym typeface="Calibri"/>
            </a:endParaRPr>
          </a:p>
          <a:p>
            <a:pPr indent="0" lvl="0" marL="0" rtl="0" algn="l">
              <a:spcBef>
                <a:spcPts val="0"/>
              </a:spcBef>
              <a:spcAft>
                <a:spcPts val="0"/>
              </a:spcAft>
              <a:buNone/>
            </a:pPr>
            <a:r>
              <a:t/>
            </a:r>
            <a:endParaRPr sz="1300">
              <a:solidFill>
                <a:srgbClr val="26348B"/>
              </a:solidFill>
              <a:latin typeface="Calibri"/>
              <a:ea typeface="Calibri"/>
              <a:cs typeface="Calibri"/>
              <a:sym typeface="Calibri"/>
            </a:endParaRPr>
          </a:p>
          <a:p>
            <a:pPr indent="457200" lvl="0" marL="0" rtl="0" algn="l">
              <a:spcBef>
                <a:spcPts val="0"/>
              </a:spcBef>
              <a:spcAft>
                <a:spcPts val="0"/>
              </a:spcAft>
              <a:buNone/>
            </a:pPr>
            <a:r>
              <a:rPr lang="en" sz="1300">
                <a:solidFill>
                  <a:srgbClr val="26348B"/>
                </a:solidFill>
                <a:latin typeface="Calibri"/>
                <a:ea typeface="Calibri"/>
                <a:cs typeface="Calibri"/>
                <a:sym typeface="Calibri"/>
              </a:rPr>
              <a:t>-Sensor de fibra : Un sensor que por su </a:t>
            </a:r>
            <a:r>
              <a:rPr lang="en" sz="1300">
                <a:solidFill>
                  <a:srgbClr val="26348B"/>
                </a:solidFill>
                <a:latin typeface="Calibri"/>
                <a:ea typeface="Calibri"/>
                <a:cs typeface="Calibri"/>
                <a:sym typeface="Calibri"/>
              </a:rPr>
              <a:t>módulo</a:t>
            </a:r>
            <a:r>
              <a:rPr lang="en" sz="1300">
                <a:solidFill>
                  <a:srgbClr val="26348B"/>
                </a:solidFill>
                <a:latin typeface="Calibri"/>
                <a:ea typeface="Calibri"/>
                <a:cs typeface="Calibri"/>
                <a:sym typeface="Calibri"/>
              </a:rPr>
              <a:t> de control </a:t>
            </a:r>
            <a:r>
              <a:rPr lang="en" sz="1300">
                <a:solidFill>
                  <a:srgbClr val="26348B"/>
                </a:solidFill>
                <a:latin typeface="Calibri"/>
                <a:ea typeface="Calibri"/>
                <a:cs typeface="Calibri"/>
                <a:sym typeface="Calibri"/>
              </a:rPr>
              <a:t>está</a:t>
            </a:r>
            <a:r>
              <a:rPr lang="en" sz="1300">
                <a:solidFill>
                  <a:srgbClr val="26348B"/>
                </a:solidFill>
                <a:latin typeface="Calibri"/>
                <a:ea typeface="Calibri"/>
                <a:cs typeface="Calibri"/>
                <a:sym typeface="Calibri"/>
              </a:rPr>
              <a:t> diseñado para detectar una pieza inicial.</a:t>
            </a:r>
            <a:endParaRPr sz="1300">
              <a:solidFill>
                <a:srgbClr val="26348B"/>
              </a:solidFill>
              <a:latin typeface="Calibri"/>
              <a:ea typeface="Calibri"/>
              <a:cs typeface="Calibri"/>
              <a:sym typeface="Calibri"/>
            </a:endParaRPr>
          </a:p>
          <a:p>
            <a:pPr indent="457200" lvl="0" marL="0" rtl="0" algn="l">
              <a:spcBef>
                <a:spcPts val="0"/>
              </a:spcBef>
              <a:spcAft>
                <a:spcPts val="0"/>
              </a:spcAft>
              <a:buNone/>
            </a:pPr>
            <a:r>
              <a:t/>
            </a:r>
            <a:endParaRPr sz="1300">
              <a:solidFill>
                <a:srgbClr val="26348B"/>
              </a:solidFill>
              <a:latin typeface="Calibri"/>
              <a:ea typeface="Calibri"/>
              <a:cs typeface="Calibri"/>
              <a:sym typeface="Calibri"/>
            </a:endParaRPr>
          </a:p>
          <a:p>
            <a:pPr indent="0" lvl="0" marL="457200" rtl="0" algn="l">
              <a:spcBef>
                <a:spcPts val="0"/>
              </a:spcBef>
              <a:spcAft>
                <a:spcPts val="0"/>
              </a:spcAft>
              <a:buNone/>
            </a:pPr>
            <a:r>
              <a:rPr lang="en" sz="1300">
                <a:solidFill>
                  <a:srgbClr val="26348B"/>
                </a:solidFill>
                <a:latin typeface="Calibri"/>
                <a:ea typeface="Calibri"/>
                <a:cs typeface="Calibri"/>
                <a:sym typeface="Calibri"/>
              </a:rPr>
              <a:t>-Sensores inductivos en derivados de motor :  Se usan dos sensores en los derivados de motores, asimilando un servomotor de un </a:t>
            </a:r>
            <a:r>
              <a:rPr lang="en" sz="1300">
                <a:solidFill>
                  <a:srgbClr val="26348B"/>
                </a:solidFill>
                <a:latin typeface="Calibri"/>
                <a:ea typeface="Calibri"/>
                <a:cs typeface="Calibri"/>
                <a:sym typeface="Calibri"/>
              </a:rPr>
              <a:t>movimiento</a:t>
            </a:r>
            <a:r>
              <a:rPr lang="en" sz="1300">
                <a:solidFill>
                  <a:srgbClr val="26348B"/>
                </a:solidFill>
                <a:latin typeface="Calibri"/>
                <a:ea typeface="Calibri"/>
                <a:cs typeface="Calibri"/>
                <a:sym typeface="Calibri"/>
              </a:rPr>
              <a:t> que sirve para detectar el posicionamiento del derivado.</a:t>
            </a:r>
            <a:endParaRPr sz="1300">
              <a:solidFill>
                <a:srgbClr val="26348B"/>
              </a:solidFill>
              <a:latin typeface="Calibri"/>
              <a:ea typeface="Calibri"/>
              <a:cs typeface="Calibri"/>
              <a:sym typeface="Calibri"/>
            </a:endParaRPr>
          </a:p>
          <a:p>
            <a:pPr indent="0" lvl="0" marL="457200" rtl="0" algn="l">
              <a:spcBef>
                <a:spcPts val="0"/>
              </a:spcBef>
              <a:spcAft>
                <a:spcPts val="0"/>
              </a:spcAft>
              <a:buNone/>
            </a:pPr>
            <a:r>
              <a:t/>
            </a:r>
            <a:endParaRPr sz="1300">
              <a:solidFill>
                <a:srgbClr val="26348B"/>
              </a:solidFill>
              <a:latin typeface="Calibri"/>
              <a:ea typeface="Calibri"/>
              <a:cs typeface="Calibri"/>
              <a:sym typeface="Calibri"/>
            </a:endParaRPr>
          </a:p>
          <a:p>
            <a:pPr indent="0" lvl="0" marL="457200" rtl="0" algn="l">
              <a:spcBef>
                <a:spcPts val="0"/>
              </a:spcBef>
              <a:spcAft>
                <a:spcPts val="0"/>
              </a:spcAft>
              <a:buNone/>
            </a:pPr>
            <a:r>
              <a:rPr lang="en" sz="1300">
                <a:solidFill>
                  <a:srgbClr val="26348B"/>
                </a:solidFill>
                <a:latin typeface="Calibri"/>
                <a:ea typeface="Calibri"/>
                <a:cs typeface="Calibri"/>
                <a:sym typeface="Calibri"/>
              </a:rPr>
              <a:t>-Sensor reflectivo-laser :  Este sensor retorna el reflejo de una señal enviada, en este caso un </a:t>
            </a:r>
            <a:r>
              <a:rPr lang="en" sz="1300">
                <a:solidFill>
                  <a:srgbClr val="26348B"/>
                </a:solidFill>
                <a:latin typeface="Calibri"/>
                <a:ea typeface="Calibri"/>
                <a:cs typeface="Calibri"/>
                <a:sym typeface="Calibri"/>
              </a:rPr>
              <a:t>láser</a:t>
            </a:r>
            <a:r>
              <a:rPr lang="en" sz="1300">
                <a:solidFill>
                  <a:srgbClr val="26348B"/>
                </a:solidFill>
                <a:latin typeface="Calibri"/>
                <a:ea typeface="Calibri"/>
                <a:cs typeface="Calibri"/>
                <a:sym typeface="Calibri"/>
              </a:rPr>
              <a:t>, donde se usa para detectar el paso en los diversos carriles de alguna pieza.</a:t>
            </a:r>
            <a:endParaRPr sz="1300">
              <a:solidFill>
                <a:srgbClr val="26348B"/>
              </a:solidFill>
              <a:latin typeface="Calibri"/>
              <a:ea typeface="Calibri"/>
              <a:cs typeface="Calibri"/>
              <a:sym typeface="Calibri"/>
            </a:endParaRPr>
          </a:p>
          <a:p>
            <a:pPr indent="0" lvl="0" marL="457200" rtl="0" algn="l">
              <a:spcBef>
                <a:spcPts val="0"/>
              </a:spcBef>
              <a:spcAft>
                <a:spcPts val="0"/>
              </a:spcAft>
              <a:buNone/>
            </a:pPr>
            <a:r>
              <a:t/>
            </a:r>
            <a:endParaRPr sz="1300">
              <a:solidFill>
                <a:srgbClr val="26348B"/>
              </a:solidFill>
              <a:latin typeface="Calibri"/>
              <a:ea typeface="Calibri"/>
              <a:cs typeface="Calibri"/>
              <a:sym typeface="Calibri"/>
            </a:endParaRPr>
          </a:p>
          <a:p>
            <a:pPr indent="0" lvl="0" marL="457200" rtl="0" algn="l">
              <a:spcBef>
                <a:spcPts val="0"/>
              </a:spcBef>
              <a:spcAft>
                <a:spcPts val="0"/>
              </a:spcAft>
              <a:buNone/>
            </a:pPr>
            <a:r>
              <a:rPr lang="en" sz="1300">
                <a:solidFill>
                  <a:srgbClr val="26348B"/>
                </a:solidFill>
                <a:latin typeface="Calibri"/>
                <a:ea typeface="Calibri"/>
                <a:cs typeface="Calibri"/>
                <a:sym typeface="Calibri"/>
              </a:rPr>
              <a:t>-Sensor de Barrera Optico: Este sensor se usa </a:t>
            </a:r>
            <a:r>
              <a:rPr lang="en" sz="1300">
                <a:solidFill>
                  <a:srgbClr val="26348B"/>
                </a:solidFill>
                <a:latin typeface="Calibri"/>
                <a:ea typeface="Calibri"/>
                <a:cs typeface="Calibri"/>
                <a:sym typeface="Calibri"/>
              </a:rPr>
              <a:t>también</a:t>
            </a:r>
            <a:r>
              <a:rPr lang="en" sz="1300">
                <a:solidFill>
                  <a:srgbClr val="26348B"/>
                </a:solidFill>
                <a:latin typeface="Calibri"/>
                <a:ea typeface="Calibri"/>
                <a:cs typeface="Calibri"/>
                <a:sym typeface="Calibri"/>
              </a:rPr>
              <a:t> para evidenciar presencia antes del </a:t>
            </a:r>
            <a:r>
              <a:rPr lang="en" sz="1300">
                <a:solidFill>
                  <a:srgbClr val="26348B"/>
                </a:solidFill>
                <a:latin typeface="Calibri"/>
                <a:ea typeface="Calibri"/>
                <a:cs typeface="Calibri"/>
                <a:sym typeface="Calibri"/>
              </a:rPr>
              <a:t>pistón</a:t>
            </a:r>
            <a:r>
              <a:rPr lang="en" sz="1300">
                <a:solidFill>
                  <a:srgbClr val="26348B"/>
                </a:solidFill>
                <a:latin typeface="Calibri"/>
                <a:ea typeface="Calibri"/>
                <a:cs typeface="Calibri"/>
                <a:sym typeface="Calibri"/>
              </a:rPr>
              <a:t>.</a:t>
            </a:r>
            <a:endParaRPr sz="1300">
              <a:solidFill>
                <a:srgbClr val="26348B"/>
              </a:solidFill>
              <a:latin typeface="Calibri"/>
              <a:ea typeface="Calibri"/>
              <a:cs typeface="Calibri"/>
              <a:sym typeface="Calibri"/>
            </a:endParaRPr>
          </a:p>
          <a:p>
            <a:pPr indent="0" lvl="0" marL="457200" rtl="0" algn="l">
              <a:spcBef>
                <a:spcPts val="0"/>
              </a:spcBef>
              <a:spcAft>
                <a:spcPts val="0"/>
              </a:spcAft>
              <a:buNone/>
            </a:pPr>
            <a:r>
              <a:t/>
            </a:r>
            <a:endParaRPr sz="1300">
              <a:solidFill>
                <a:srgbClr val="26348B"/>
              </a:solidFill>
              <a:latin typeface="Calibri"/>
              <a:ea typeface="Calibri"/>
              <a:cs typeface="Calibri"/>
              <a:sym typeface="Calibri"/>
            </a:endParaRPr>
          </a:p>
          <a:p>
            <a:pPr indent="0" lvl="0" marL="457200" rtl="0" algn="l">
              <a:spcBef>
                <a:spcPts val="0"/>
              </a:spcBef>
              <a:spcAft>
                <a:spcPts val="0"/>
              </a:spcAft>
              <a:buNone/>
            </a:pPr>
            <a:r>
              <a:rPr lang="en" sz="1300">
                <a:solidFill>
                  <a:srgbClr val="26348B"/>
                </a:solidFill>
                <a:latin typeface="Calibri"/>
                <a:ea typeface="Calibri"/>
                <a:cs typeface="Calibri"/>
                <a:sym typeface="Calibri"/>
              </a:rPr>
              <a:t>-Sensor reflexivo : Sensor quue deniega un color, en este caso el color negro.</a:t>
            </a:r>
            <a:endParaRPr sz="1300">
              <a:solidFill>
                <a:srgbClr val="26348B"/>
              </a:solidFill>
              <a:latin typeface="Calibri"/>
              <a:ea typeface="Calibri"/>
              <a:cs typeface="Calibri"/>
              <a:sym typeface="Calibri"/>
            </a:endParaRPr>
          </a:p>
          <a:p>
            <a:pPr indent="0" lvl="0" marL="457200" rtl="0" algn="l">
              <a:spcBef>
                <a:spcPts val="0"/>
              </a:spcBef>
              <a:spcAft>
                <a:spcPts val="0"/>
              </a:spcAft>
              <a:buNone/>
            </a:pPr>
            <a:r>
              <a:t/>
            </a:r>
            <a:endParaRPr sz="1300">
              <a:solidFill>
                <a:srgbClr val="26348B"/>
              </a:solidFill>
              <a:latin typeface="Calibri"/>
              <a:ea typeface="Calibri"/>
              <a:cs typeface="Calibri"/>
              <a:sym typeface="Calibri"/>
            </a:endParaRPr>
          </a:p>
          <a:p>
            <a:pPr indent="0" lvl="0" marL="457200" rtl="0" algn="l">
              <a:spcBef>
                <a:spcPts val="0"/>
              </a:spcBef>
              <a:spcAft>
                <a:spcPts val="0"/>
              </a:spcAft>
              <a:buNone/>
            </a:pPr>
            <a:r>
              <a:rPr lang="en" sz="1300">
                <a:solidFill>
                  <a:srgbClr val="26348B"/>
                </a:solidFill>
                <a:latin typeface="Calibri"/>
                <a:ea typeface="Calibri"/>
                <a:cs typeface="Calibri"/>
                <a:sym typeface="Calibri"/>
              </a:rPr>
              <a:t>-Sensor inductivo-en inicio : Sensor inductivo que se usa para medir piezas de tipo metal.</a:t>
            </a:r>
            <a:endParaRPr sz="1300">
              <a:solidFill>
                <a:srgbClr val="26348B"/>
              </a:solidFill>
              <a:latin typeface="Calibri"/>
              <a:ea typeface="Calibri"/>
              <a:cs typeface="Calibri"/>
              <a:sym typeface="Calibri"/>
            </a:endParaRPr>
          </a:p>
        </p:txBody>
      </p:sp>
      <p:sp>
        <p:nvSpPr>
          <p:cNvPr id="899" name="Google Shape;899;p3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00" name="Google Shape;900;p3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01" name="Google Shape;901;p3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902" name="Google Shape;902;p3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903" name="Google Shape;903;p3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904" name="Google Shape;904;p3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05" name="Google Shape;905;p3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06" name="Google Shape;906;p33"/>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907" name="Google Shape;907;p33"/>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08" name="Google Shape;908;p3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909" name="Google Shape;909;p3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910" name="Google Shape;910;p3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911" name="Google Shape;911;p3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12" name="Google Shape;912;p3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913" name="Google Shape;913;p33"/>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14" name="Google Shape;914;p33"/>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915" name="Google Shape;915;p33"/>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916" name="Google Shape;916;p33"/>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17" name="Google Shape;917;p33"/>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918" name="Google Shape;918;p33"/>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919" name="Google Shape;919;p33"/>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920" name="Google Shape;920;p33"/>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21" name="Google Shape;921;p33"/>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922" name="Google Shape;922;p3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23" name="Google Shape;923;p3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24" name="Google Shape;924;p3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925" name="Google Shape;925;p3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926" name="Google Shape;926;p3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927" name="Google Shape;927;p3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28" name="Google Shape;928;p3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29" name="Google Shape;929;p33"/>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930" name="Google Shape;930;p33"/>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31" name="Google Shape;931;p3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932" name="Google Shape;932;p3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933" name="Google Shape;933;p3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5.Videos</a:t>
            </a:r>
            <a:endParaRPr sz="1100">
              <a:solidFill>
                <a:srgbClr val="26348B"/>
              </a:solidFill>
            </a:endParaRPr>
          </a:p>
        </p:txBody>
      </p:sp>
      <p:sp>
        <p:nvSpPr>
          <p:cNvPr id="934" name="Google Shape;934;p3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35" name="Google Shape;935;p3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
        <p:nvSpPr>
          <p:cNvPr id="936" name="Google Shape;936;p3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37" name="Google Shape;937;p33"/>
          <p:cNvSpPr/>
          <p:nvPr/>
        </p:nvSpPr>
        <p:spPr>
          <a:xfrm>
            <a:off x="1027354" y="0"/>
            <a:ext cx="1110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lang="en" sz="800">
                <a:solidFill>
                  <a:srgbClr val="26348B"/>
                </a:solidFill>
              </a:rPr>
              <a:t>1. Procedimiento</a:t>
            </a:r>
            <a:endParaRPr sz="800">
              <a:solidFill>
                <a:srgbClr val="26348B"/>
              </a:solidFill>
            </a:endParaRPr>
          </a:p>
        </p:txBody>
      </p:sp>
      <p:sp>
        <p:nvSpPr>
          <p:cNvPr id="938" name="Google Shape;938;p33"/>
          <p:cNvSpPr/>
          <p:nvPr/>
        </p:nvSpPr>
        <p:spPr>
          <a:xfrm>
            <a:off x="2137353" y="-125"/>
            <a:ext cx="99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939" name="Google Shape;939;p3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40" name="Google Shape;940;p3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941" name="Google Shape;941;p3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942" name="Google Shape;942;p3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943" name="Google Shape;943;p3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44" name="Google Shape;944;p3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45" name="Google Shape;945;p33"/>
          <p:cNvSpPr/>
          <p:nvPr/>
        </p:nvSpPr>
        <p:spPr>
          <a:xfrm>
            <a:off x="925456" y="0"/>
            <a:ext cx="999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946" name="Google Shape;946;p33"/>
          <p:cNvSpPr/>
          <p:nvPr/>
        </p:nvSpPr>
        <p:spPr>
          <a:xfrm>
            <a:off x="1925360" y="-125"/>
            <a:ext cx="892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947" name="Google Shape;947;p33"/>
          <p:cNvSpPr/>
          <p:nvPr/>
        </p:nvSpPr>
        <p:spPr>
          <a:xfrm>
            <a:off x="2817970" y="-125"/>
            <a:ext cx="855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48" name="Google Shape;948;p3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949" name="Google Shape;949;p3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950" name="Google Shape;950;p3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951" name="Google Shape;951;p3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52" name="Google Shape;952;p3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953" name="Google Shape;953;p3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54" name="Google Shape;954;p3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55" name="Google Shape;955;p3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956" name="Google Shape;956;p3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957" name="Google Shape;957;p3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958" name="Google Shape;958;p3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59" name="Google Shape;959;p3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60" name="Google Shape;960;p33"/>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961" name="Google Shape;961;p33"/>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62" name="Google Shape;962;p3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Sensores Usados</a:t>
            </a:r>
            <a:endParaRPr sz="1100">
              <a:solidFill>
                <a:srgbClr val="26348B"/>
              </a:solidFill>
            </a:endParaRPr>
          </a:p>
        </p:txBody>
      </p:sp>
      <p:sp>
        <p:nvSpPr>
          <p:cNvPr id="963" name="Google Shape;963;p3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Proceso</a:t>
            </a:r>
            <a:endParaRPr sz="1100">
              <a:solidFill>
                <a:srgbClr val="26348B"/>
              </a:solidFill>
            </a:endParaRPr>
          </a:p>
        </p:txBody>
      </p:sp>
      <p:sp>
        <p:nvSpPr>
          <p:cNvPr id="964" name="Google Shape;964;p3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6.Videos</a:t>
            </a:r>
            <a:endParaRPr sz="1100">
              <a:solidFill>
                <a:srgbClr val="26348B"/>
              </a:solidFill>
            </a:endParaRPr>
          </a:p>
        </p:txBody>
      </p:sp>
      <p:sp>
        <p:nvSpPr>
          <p:cNvPr id="965" name="Google Shape;965;p3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66" name="Google Shape;966;p3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967" name="Google Shape;967;p33"/>
          <p:cNvSpPr/>
          <p:nvPr/>
        </p:nvSpPr>
        <p:spPr>
          <a:xfrm>
            <a:off x="0" y="0"/>
            <a:ext cx="92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68" name="Google Shape;968;p33"/>
          <p:cNvSpPr/>
          <p:nvPr/>
        </p:nvSpPr>
        <p:spPr>
          <a:xfrm>
            <a:off x="892691" y="0"/>
            <a:ext cx="964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969" name="Google Shape;969;p33"/>
          <p:cNvSpPr/>
          <p:nvPr/>
        </p:nvSpPr>
        <p:spPr>
          <a:xfrm>
            <a:off x="1857194" y="-125"/>
            <a:ext cx="8610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2. </a:t>
            </a:r>
            <a:r>
              <a:rPr lang="en" sz="800">
                <a:solidFill>
                  <a:srgbClr val="26348B"/>
                </a:solidFill>
              </a:rPr>
              <a:t>Problemas a solucionar</a:t>
            </a:r>
            <a:endParaRPr sz="1100">
              <a:solidFill>
                <a:srgbClr val="26348B"/>
              </a:solidFill>
            </a:endParaRPr>
          </a:p>
        </p:txBody>
      </p:sp>
      <p:sp>
        <p:nvSpPr>
          <p:cNvPr id="970" name="Google Shape;970;p33"/>
          <p:cNvSpPr/>
          <p:nvPr/>
        </p:nvSpPr>
        <p:spPr>
          <a:xfrm>
            <a:off x="2718202" y="-125"/>
            <a:ext cx="825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71" name="Google Shape;971;p33"/>
          <p:cNvSpPr/>
          <p:nvPr/>
        </p:nvSpPr>
        <p:spPr>
          <a:xfrm>
            <a:off x="3543443" y="-125"/>
            <a:ext cx="12585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972" name="Google Shape;972;p33"/>
          <p:cNvSpPr/>
          <p:nvPr/>
        </p:nvSpPr>
        <p:spPr>
          <a:xfrm>
            <a:off x="4801849" y="-125"/>
            <a:ext cx="10209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973" name="Google Shape;973;p33"/>
          <p:cNvSpPr/>
          <p:nvPr/>
        </p:nvSpPr>
        <p:spPr>
          <a:xfrm>
            <a:off x="5822915" y="-25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974" name="Google Shape;974;p33"/>
          <p:cNvSpPr txBox="1"/>
          <p:nvPr/>
        </p:nvSpPr>
        <p:spPr>
          <a:xfrm>
            <a:off x="7623802" y="0"/>
            <a:ext cx="3216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75" name="Google Shape;975;p33"/>
          <p:cNvSpPr/>
          <p:nvPr/>
        </p:nvSpPr>
        <p:spPr>
          <a:xfrm>
            <a:off x="7313291" y="0"/>
            <a:ext cx="15072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7.Máquina de Estado</a:t>
            </a:r>
            <a:endParaRPr sz="1100">
              <a:solidFill>
                <a:srgbClr val="26348B"/>
              </a:solidFill>
            </a:endParaRPr>
          </a:p>
        </p:txBody>
      </p:sp>
      <p:sp>
        <p:nvSpPr>
          <p:cNvPr id="976" name="Google Shape;976;p33"/>
          <p:cNvSpPr/>
          <p:nvPr/>
        </p:nvSpPr>
        <p:spPr>
          <a:xfrm>
            <a:off x="0" y="0"/>
            <a:ext cx="10686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77" name="Google Shape;977;p33"/>
          <p:cNvSpPr/>
          <p:nvPr/>
        </p:nvSpPr>
        <p:spPr>
          <a:xfrm>
            <a:off x="3128246" y="-125"/>
            <a:ext cx="9498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800">
              <a:solidFill>
                <a:srgbClr val="26348B"/>
              </a:solidFill>
            </a:endParaRPr>
          </a:p>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3.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78" name="Google Shape;978;p33"/>
          <p:cNvSpPr/>
          <p:nvPr/>
        </p:nvSpPr>
        <p:spPr>
          <a:xfrm>
            <a:off x="4077975"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4. </a:t>
            </a:r>
            <a:r>
              <a:rPr lang="en" sz="800">
                <a:solidFill>
                  <a:srgbClr val="26348B"/>
                </a:solidFill>
              </a:rPr>
              <a:t>Evidencias Documentación Técnica</a:t>
            </a:r>
            <a:endParaRPr sz="1100">
              <a:solidFill>
                <a:srgbClr val="26348B"/>
              </a:solidFill>
            </a:endParaRPr>
          </a:p>
        </p:txBody>
      </p:sp>
      <p:sp>
        <p:nvSpPr>
          <p:cNvPr id="979" name="Google Shape;979;p33"/>
          <p:cNvSpPr/>
          <p:nvPr/>
        </p:nvSpPr>
        <p:spPr>
          <a:xfrm>
            <a:off x="5526213" y="-125"/>
            <a:ext cx="11751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rgbClr val="26348B"/>
                </a:solidFill>
                <a:latin typeface="Arial"/>
                <a:ea typeface="Arial"/>
                <a:cs typeface="Arial"/>
                <a:sym typeface="Arial"/>
              </a:rPr>
              <a:t>5. </a:t>
            </a:r>
            <a:r>
              <a:rPr lang="en" sz="800">
                <a:solidFill>
                  <a:srgbClr val="26348B"/>
                </a:solidFill>
              </a:rPr>
              <a:t>Modelo Digital</a:t>
            </a:r>
            <a:endParaRPr sz="1100">
              <a:solidFill>
                <a:srgbClr val="26348B"/>
              </a:solidFill>
            </a:endParaRPr>
          </a:p>
        </p:txBody>
      </p:sp>
      <p:sp>
        <p:nvSpPr>
          <p:cNvPr id="980" name="Google Shape;980;p33"/>
          <p:cNvSpPr/>
          <p:nvPr/>
        </p:nvSpPr>
        <p:spPr>
          <a:xfrm>
            <a:off x="6701308" y="-250"/>
            <a:ext cx="17343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6.Imágenes y Documentos de Interés</a:t>
            </a:r>
            <a:endParaRPr sz="1100">
              <a:solidFill>
                <a:srgbClr val="26348B"/>
              </a:solidFill>
            </a:endParaRPr>
          </a:p>
        </p:txBody>
      </p:sp>
      <p:sp>
        <p:nvSpPr>
          <p:cNvPr id="981" name="Google Shape;981;p33"/>
          <p:cNvSpPr txBox="1"/>
          <p:nvPr/>
        </p:nvSpPr>
        <p:spPr>
          <a:xfrm>
            <a:off x="8773860" y="0"/>
            <a:ext cx="3702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82" name="Google Shape;982;p33"/>
          <p:cNvSpPr/>
          <p:nvPr/>
        </p:nvSpPr>
        <p:spPr>
          <a:xfrm>
            <a:off x="0" y="0"/>
            <a:ext cx="962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0. Introducción</a:t>
            </a:r>
            <a:endParaRPr sz="800">
              <a:solidFill>
                <a:srgbClr val="26348B"/>
              </a:solidFill>
            </a:endParaRPr>
          </a:p>
        </p:txBody>
      </p:sp>
      <p:sp>
        <p:nvSpPr>
          <p:cNvPr id="983" name="Google Shape;983;p33"/>
          <p:cNvSpPr/>
          <p:nvPr/>
        </p:nvSpPr>
        <p:spPr>
          <a:xfrm>
            <a:off x="925448" y="0"/>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Clr>
                <a:srgbClr val="000000"/>
              </a:buClr>
              <a:buFont typeface="Arial"/>
              <a:buNone/>
            </a:pPr>
            <a:r>
              <a:rPr lang="en" sz="800">
                <a:solidFill>
                  <a:srgbClr val="26348B"/>
                </a:solidFill>
              </a:rPr>
              <a:t>1. Procedimiento</a:t>
            </a:r>
            <a:endParaRPr sz="800">
              <a:solidFill>
                <a:srgbClr val="26348B"/>
              </a:solidFill>
            </a:endParaRPr>
          </a:p>
        </p:txBody>
      </p:sp>
      <p:sp>
        <p:nvSpPr>
          <p:cNvPr id="984" name="Google Shape;984;p33"/>
          <p:cNvSpPr/>
          <p:nvPr/>
        </p:nvSpPr>
        <p:spPr>
          <a:xfrm>
            <a:off x="2225178" y="-125"/>
            <a:ext cx="144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t/>
            </a:r>
            <a:endParaRPr sz="800">
              <a:solidFill>
                <a:srgbClr val="26348B"/>
              </a:solidFill>
            </a:endParaRPr>
          </a:p>
          <a:p>
            <a:pPr indent="0" lvl="0" marL="0" rtl="0" algn="ctr">
              <a:spcBef>
                <a:spcPts val="0"/>
              </a:spcBef>
              <a:spcAft>
                <a:spcPts val="0"/>
              </a:spcAft>
              <a:buClr>
                <a:schemeClr val="dk1"/>
              </a:buClr>
              <a:buFont typeface="Arial"/>
              <a:buNone/>
            </a:pPr>
            <a:r>
              <a:rPr lang="en" sz="800">
                <a:solidFill>
                  <a:srgbClr val="26348B"/>
                </a:solidFill>
              </a:rPr>
              <a:t>2. Mapeado E/S</a:t>
            </a:r>
            <a:endParaRPr sz="1100">
              <a:solidFill>
                <a:srgbClr val="26348B"/>
              </a:solidFill>
            </a:endParaRPr>
          </a:p>
          <a:p>
            <a:pPr indent="0" lvl="0" marL="0" marR="0" rtl="0" algn="ctr">
              <a:spcBef>
                <a:spcPts val="0"/>
              </a:spcBef>
              <a:spcAft>
                <a:spcPts val="0"/>
              </a:spcAft>
              <a:buNone/>
            </a:pPr>
            <a:r>
              <a:t/>
            </a:r>
            <a:endParaRPr sz="800">
              <a:solidFill>
                <a:srgbClr val="26348B"/>
              </a:solidFill>
            </a:endParaRPr>
          </a:p>
        </p:txBody>
      </p:sp>
      <p:sp>
        <p:nvSpPr>
          <p:cNvPr id="985" name="Google Shape;985;p33"/>
          <p:cNvSpPr/>
          <p:nvPr/>
        </p:nvSpPr>
        <p:spPr>
          <a:xfrm>
            <a:off x="3673501" y="-125"/>
            <a:ext cx="13047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3</a:t>
            </a:r>
            <a:r>
              <a:rPr b="0" i="0" lang="en" sz="800" u="none" cap="none" strike="noStrike">
                <a:solidFill>
                  <a:srgbClr val="26348B"/>
                </a:solidFill>
                <a:latin typeface="Arial"/>
                <a:ea typeface="Arial"/>
                <a:cs typeface="Arial"/>
                <a:sym typeface="Arial"/>
              </a:rPr>
              <a:t>. </a:t>
            </a:r>
            <a:r>
              <a:rPr lang="en" sz="800">
                <a:solidFill>
                  <a:srgbClr val="26348B"/>
                </a:solidFill>
              </a:rPr>
              <a:t>Sensores Usados</a:t>
            </a:r>
            <a:endParaRPr sz="1100">
              <a:solidFill>
                <a:srgbClr val="26348B"/>
              </a:solidFill>
            </a:endParaRPr>
          </a:p>
        </p:txBody>
      </p:sp>
      <p:sp>
        <p:nvSpPr>
          <p:cNvPr id="986" name="Google Shape;986;p33"/>
          <p:cNvSpPr/>
          <p:nvPr/>
        </p:nvSpPr>
        <p:spPr>
          <a:xfrm>
            <a:off x="4978095" y="-125"/>
            <a:ext cx="1058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4</a:t>
            </a:r>
            <a:r>
              <a:rPr b="0" i="0" lang="en" sz="800" u="none" cap="none" strike="noStrike">
                <a:solidFill>
                  <a:srgbClr val="26348B"/>
                </a:solidFill>
                <a:latin typeface="Arial"/>
                <a:ea typeface="Arial"/>
                <a:cs typeface="Arial"/>
                <a:sym typeface="Arial"/>
              </a:rPr>
              <a:t>. </a:t>
            </a:r>
            <a:r>
              <a:rPr lang="en" sz="800">
                <a:solidFill>
                  <a:srgbClr val="26348B"/>
                </a:solidFill>
              </a:rPr>
              <a:t>Proceso</a:t>
            </a:r>
            <a:endParaRPr sz="1100">
              <a:solidFill>
                <a:srgbClr val="26348B"/>
              </a:solidFill>
            </a:endParaRPr>
          </a:p>
        </p:txBody>
      </p:sp>
      <p:sp>
        <p:nvSpPr>
          <p:cNvPr id="987" name="Google Shape;987;p33"/>
          <p:cNvSpPr/>
          <p:nvPr/>
        </p:nvSpPr>
        <p:spPr>
          <a:xfrm>
            <a:off x="6036639" y="-25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5.Estacion</a:t>
            </a:r>
            <a:endParaRPr sz="1100">
              <a:solidFill>
                <a:srgbClr val="26348B"/>
              </a:solidFill>
            </a:endParaRPr>
          </a:p>
        </p:txBody>
      </p:sp>
      <p:sp>
        <p:nvSpPr>
          <p:cNvPr id="988" name="Google Shape;988;p33"/>
          <p:cNvSpPr txBox="1"/>
          <p:nvPr/>
        </p:nvSpPr>
        <p:spPr>
          <a:xfrm>
            <a:off x="7903624" y="0"/>
            <a:ext cx="333300" cy="252900"/>
          </a:xfrm>
          <a:prstGeom prst="rect">
            <a:avLst/>
          </a:prstGeom>
          <a:noFill/>
          <a:ln>
            <a:noFill/>
          </a:ln>
        </p:spPr>
        <p:txBody>
          <a:bodyPr anchorCtr="0" anchor="t" bIns="33750" lIns="67500" spcFirstLastPara="1" rIns="67500" wrap="square" tIns="33750">
            <a:spAutoFit/>
          </a:bodyPr>
          <a:lstStyle/>
          <a:p>
            <a:pPr indent="0" lvl="0" marL="0" marR="0" rtl="0" algn="ctr">
              <a:spcBef>
                <a:spcPts val="0"/>
              </a:spcBef>
              <a:spcAft>
                <a:spcPts val="0"/>
              </a:spcAft>
              <a:buNone/>
            </a:pPr>
            <a:fld id="{00000000-1234-1234-1234-123412341234}" type="slidenum">
              <a:rPr b="1" i="0" lang="en" sz="1200" u="none" cap="none" strike="noStrike">
                <a:solidFill>
                  <a:srgbClr val="000000"/>
                </a:solidFill>
                <a:latin typeface="Arial"/>
                <a:ea typeface="Arial"/>
                <a:cs typeface="Arial"/>
                <a:sym typeface="Arial"/>
              </a:rPr>
              <a:t>‹#›</a:t>
            </a:fld>
            <a:endParaRPr b="1" i="0" sz="1200" u="none" cap="none" strike="noStrike">
              <a:solidFill>
                <a:srgbClr val="000000"/>
              </a:solidFill>
              <a:latin typeface="Arial"/>
              <a:ea typeface="Arial"/>
              <a:cs typeface="Arial"/>
              <a:sym typeface="Arial"/>
            </a:endParaRPr>
          </a:p>
        </p:txBody>
      </p:sp>
      <p:sp>
        <p:nvSpPr>
          <p:cNvPr id="989" name="Google Shape;989;p33"/>
          <p:cNvSpPr/>
          <p:nvPr/>
        </p:nvSpPr>
        <p:spPr>
          <a:xfrm>
            <a:off x="7581717" y="0"/>
            <a:ext cx="1562400" cy="348000"/>
          </a:xfrm>
          <a:prstGeom prst="roundRect">
            <a:avLst>
              <a:gd fmla="val 0" name="adj"/>
            </a:avLst>
          </a:prstGeom>
          <a:solidFill>
            <a:schemeClr val="lt1"/>
          </a:solidFill>
          <a:ln cap="flat" cmpd="sng" w="12700">
            <a:solidFill>
              <a:srgbClr val="26348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rgbClr val="26348B"/>
                </a:solidFill>
              </a:rPr>
              <a:t>6.Máquina de Estado</a:t>
            </a:r>
            <a:endParaRPr sz="1100">
              <a:solidFill>
                <a:srgbClr val="26348B"/>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